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1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30"/>
  </p:notesMasterIdLst>
  <p:handoutMasterIdLst>
    <p:handoutMasterId r:id="rId31"/>
  </p:handoutMasterIdLst>
  <p:sldIdLst>
    <p:sldId id="256" r:id="rId2"/>
    <p:sldId id="284" r:id="rId3"/>
    <p:sldId id="386" r:id="rId4"/>
    <p:sldId id="326" r:id="rId5"/>
    <p:sldId id="291" r:id="rId6"/>
    <p:sldId id="290" r:id="rId7"/>
    <p:sldId id="328" r:id="rId8"/>
    <p:sldId id="363" r:id="rId9"/>
    <p:sldId id="364" r:id="rId10"/>
    <p:sldId id="365" r:id="rId11"/>
    <p:sldId id="366" r:id="rId12"/>
    <p:sldId id="368" r:id="rId13"/>
    <p:sldId id="367" r:id="rId14"/>
    <p:sldId id="369" r:id="rId15"/>
    <p:sldId id="370" r:id="rId16"/>
    <p:sldId id="371" r:id="rId17"/>
    <p:sldId id="372" r:id="rId18"/>
    <p:sldId id="373" r:id="rId19"/>
    <p:sldId id="374" r:id="rId20"/>
    <p:sldId id="375" r:id="rId21"/>
    <p:sldId id="376" r:id="rId22"/>
    <p:sldId id="377" r:id="rId23"/>
    <p:sldId id="378" r:id="rId24"/>
    <p:sldId id="382" r:id="rId25"/>
    <p:sldId id="383" r:id="rId26"/>
    <p:sldId id="384" r:id="rId27"/>
    <p:sldId id="385" r:id="rId28"/>
    <p:sldId id="282" r:id="rId29"/>
  </p:sldIdLst>
  <p:sldSz cx="9144000" cy="6858000" type="screen4x3"/>
  <p:notesSz cx="6735763" cy="9869488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00"/>
    <a:srgbClr val="CC0000"/>
    <a:srgbClr val="CC6600"/>
    <a:srgbClr val="996600"/>
    <a:srgbClr val="FFECAF"/>
    <a:srgbClr val="518BE1"/>
    <a:srgbClr val="B5CCF9"/>
    <a:srgbClr val="3D92C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08" autoAdjust="0"/>
    <p:restoredTop sz="92553" autoAdjust="0"/>
  </p:normalViewPr>
  <p:slideViewPr>
    <p:cSldViewPr>
      <p:cViewPr>
        <p:scale>
          <a:sx n="75" d="100"/>
          <a:sy n="75" d="100"/>
        </p:scale>
        <p:origin x="-1086" y="-6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1770" y="-96"/>
      </p:cViewPr>
      <p:guideLst>
        <p:guide orient="horz" pos="3109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2090C6-4A4A-4257-BA6D-40B481FD79ED}" type="datetimeFigureOut">
              <a:rPr lang="es-ES" smtClean="0"/>
              <a:t>13/10/2017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9374301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15373" y="9374301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1BE059-7E1A-4D93-A535-0AC1B04EF67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148841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3F26F19B-19DA-43CC-9B30-3634E0340C04}" type="datetimeFigureOut">
              <a:rPr lang="es-ES"/>
              <a:pPr>
                <a:defRPr/>
              </a:pPr>
              <a:t>13/10/2017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900113" y="739775"/>
            <a:ext cx="4935537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ES" noProof="0" smtClean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73577" y="4688007"/>
            <a:ext cx="5388610" cy="444127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9374301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15373" y="9374301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0FF8673E-DEAB-49A5-A971-2289EF22CECD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1695791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s-ES" smtClean="0"/>
          </a:p>
        </p:txBody>
      </p:sp>
      <p:sp>
        <p:nvSpPr>
          <p:cNvPr id="24580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496D6A83-BE5E-43C6-B684-6DA820C51AED}" type="slidenum">
              <a:rPr lang="es-ES" sz="1200" smtClean="0"/>
              <a:pPr eaLnBrk="1" hangingPunct="1"/>
              <a:t>1</a:t>
            </a:fld>
            <a:endParaRPr lang="es-ES" sz="120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.xml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B33EDE9-9423-4829-8EB1-3CF2B89F22E2" descr="A0C906B2-1E21-4B76-9682-5B3575CFFF58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8" y="5367338"/>
            <a:ext cx="9136062" cy="1490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412776"/>
            <a:ext cx="7772400" cy="2187675"/>
          </a:xfrm>
        </p:spPr>
        <p:txBody>
          <a:bodyPr/>
          <a:lstStyle>
            <a:lvl1pPr>
              <a:defRPr lang="es-ES" sz="4400" kern="1200" dirty="0">
                <a:solidFill>
                  <a:schemeClr val="tx2"/>
                </a:solidFill>
                <a:latin typeface="Arial Black" pitchFamily="34" charset="0"/>
                <a:ea typeface="+mn-ea"/>
                <a:cs typeface="+mn-cs"/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5569" y="3789040"/>
            <a:ext cx="6400800" cy="129614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dirty="0" smtClean="0"/>
              <a:t>Haga clic para modificar el estilo de subtítulo del patrón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4940065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2 Marcador de contenido"/>
          <p:cNvSpPr txBox="1">
            <a:spLocks/>
          </p:cNvSpPr>
          <p:nvPr userDrawn="1"/>
        </p:nvSpPr>
        <p:spPr bwMode="auto">
          <a:xfrm>
            <a:off x="684213" y="16510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20000"/>
              </a:spcBef>
              <a:buClr>
                <a:schemeClr val="tx2">
                  <a:lumMod val="50000"/>
                </a:schemeClr>
              </a:buClr>
              <a:buFontTx/>
              <a:buChar char="•"/>
              <a:defRPr/>
            </a:pPr>
            <a:r>
              <a:rPr lang="es-ES" sz="3200" dirty="0" smtClean="0">
                <a:solidFill>
                  <a:srgbClr val="000000"/>
                </a:solidFill>
                <a:latin typeface="Arial Unicode MS" pitchFamily="34" charset="-128"/>
              </a:rPr>
              <a:t>Haga clic para modificar el estilo de texto del patrón</a:t>
            </a:r>
          </a:p>
          <a:p>
            <a:pPr lvl="1">
              <a:spcBef>
                <a:spcPct val="20000"/>
              </a:spcBef>
              <a:buClr>
                <a:schemeClr val="tx2">
                  <a:lumMod val="75000"/>
                </a:schemeClr>
              </a:buClr>
              <a:buFontTx/>
              <a:buChar char="–"/>
              <a:defRPr/>
            </a:pPr>
            <a:r>
              <a:rPr lang="es-ES" sz="2800" dirty="0" smtClean="0">
                <a:solidFill>
                  <a:srgbClr val="000000"/>
                </a:solidFill>
                <a:latin typeface="Arial Unicode MS" pitchFamily="34" charset="-128"/>
              </a:rPr>
              <a:t>Segundo nivel</a:t>
            </a:r>
          </a:p>
          <a:p>
            <a:pPr lvl="2">
              <a:spcBef>
                <a:spcPct val="20000"/>
              </a:spcBef>
              <a:buClr>
                <a:schemeClr val="tx2">
                  <a:lumMod val="50000"/>
                </a:schemeClr>
              </a:buClr>
              <a:buFontTx/>
              <a:buChar char="•"/>
              <a:defRPr/>
            </a:pPr>
            <a:r>
              <a:rPr lang="es-ES" dirty="0" smtClean="0">
                <a:solidFill>
                  <a:srgbClr val="000000"/>
                </a:solidFill>
                <a:latin typeface="Arial Unicode MS" pitchFamily="34" charset="-128"/>
              </a:rPr>
              <a:t>Tercer nivel</a:t>
            </a:r>
          </a:p>
          <a:p>
            <a:pPr lvl="3">
              <a:spcBef>
                <a:spcPct val="20000"/>
              </a:spcBef>
              <a:buClr>
                <a:schemeClr val="tx2">
                  <a:lumMod val="75000"/>
                </a:schemeClr>
              </a:buClr>
              <a:buFontTx/>
              <a:buChar char="–"/>
              <a:defRPr/>
            </a:pPr>
            <a:r>
              <a:rPr lang="es-ES" sz="2000" dirty="0" smtClean="0">
                <a:solidFill>
                  <a:srgbClr val="000000"/>
                </a:solidFill>
                <a:latin typeface="Arial Unicode MS" pitchFamily="34" charset="-128"/>
              </a:rPr>
              <a:t>Cuarto nivel</a:t>
            </a:r>
          </a:p>
          <a:p>
            <a:pPr lvl="4">
              <a:spcBef>
                <a:spcPct val="20000"/>
              </a:spcBef>
              <a:buClr>
                <a:schemeClr val="tx2">
                  <a:lumMod val="75000"/>
                </a:schemeClr>
              </a:buClr>
              <a:buFontTx/>
              <a:buChar char="»"/>
              <a:defRPr/>
            </a:pPr>
            <a:r>
              <a:rPr lang="es-ES" sz="2000" dirty="0" smtClean="0">
                <a:solidFill>
                  <a:srgbClr val="000000"/>
                </a:solidFill>
                <a:latin typeface="Arial Unicode MS" pitchFamily="34" charset="-128"/>
              </a:rPr>
              <a:t>Quinto nivel</a:t>
            </a:r>
          </a:p>
        </p:txBody>
      </p:sp>
      <p:sp>
        <p:nvSpPr>
          <p:cNvPr id="3" name="1 Título"/>
          <p:cNvSpPr txBox="1">
            <a:spLocks/>
          </p:cNvSpPr>
          <p:nvPr userDrawn="1"/>
        </p:nvSpPr>
        <p:spPr bwMode="auto">
          <a:xfrm>
            <a:off x="688975" y="333375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defRPr/>
            </a:pPr>
            <a:r>
              <a:rPr lang="es-ES" sz="4400" dirty="0" smtClean="0">
                <a:solidFill>
                  <a:schemeClr val="tx2"/>
                </a:solidFill>
                <a:latin typeface="Arial Black" pitchFamily="34" charset="0"/>
              </a:rPr>
              <a:t>Haga clic para modificar el estilo de título del patrón</a:t>
            </a:r>
          </a:p>
        </p:txBody>
      </p:sp>
      <p:pic>
        <p:nvPicPr>
          <p:cNvPr id="4" name="3B33EDE9-9423-4829-8EB1-3CF2B89F22E2" descr="A0C906B2-1E21-4B76-9682-5B3575CFFF58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8" y="5367338"/>
            <a:ext cx="9136062" cy="1490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823751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1 Título"/>
          <p:cNvSpPr txBox="1">
            <a:spLocks/>
          </p:cNvSpPr>
          <p:nvPr userDrawn="1"/>
        </p:nvSpPr>
        <p:spPr bwMode="auto">
          <a:xfrm>
            <a:off x="1331913" y="333375"/>
            <a:ext cx="7129462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defRPr/>
            </a:pPr>
            <a:r>
              <a:rPr lang="es-ES" sz="4400" dirty="0" smtClean="0">
                <a:solidFill>
                  <a:schemeClr val="tx2"/>
                </a:solidFill>
                <a:latin typeface="Arial Black" pitchFamily="34" charset="0"/>
              </a:rPr>
              <a:t>Ideas clave</a:t>
            </a:r>
          </a:p>
        </p:txBody>
      </p:sp>
      <p:pic>
        <p:nvPicPr>
          <p:cNvPr id="4" name="3B33EDE9-9423-4829-8EB1-3CF2B89F22E2" descr="A0C906B2-1E21-4B76-9682-5B3575CFFF58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8" y="5367338"/>
            <a:ext cx="9136062" cy="1490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" y="20638"/>
            <a:ext cx="1035050" cy="1455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712608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AC52FD-2590-418F-B853-56C0691D2CA8}" type="datetimeFigureOut">
              <a:rPr lang="es-ES"/>
              <a:pPr>
                <a:defRPr/>
              </a:pPr>
              <a:t>13/10/2017</a:t>
            </a:fld>
            <a:endParaRPr lang="es-ES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8D1966-7F7B-4234-99CE-166EF6C5EC51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623565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147675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B33EDE9-9423-4829-8EB1-3CF2B89F22E2" descr="A0C906B2-1E21-4B76-9682-5B3575CFFF58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8" y="5367338"/>
            <a:ext cx="9136062" cy="1490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" name="Group 7"/>
          <p:cNvGrpSpPr>
            <a:grpSpLocks/>
          </p:cNvGrpSpPr>
          <p:nvPr userDrawn="1"/>
        </p:nvGrpSpPr>
        <p:grpSpPr bwMode="auto">
          <a:xfrm>
            <a:off x="5580063" y="2276475"/>
            <a:ext cx="3168650" cy="3065463"/>
            <a:chOff x="3035" y="1570"/>
            <a:chExt cx="2204" cy="2158"/>
          </a:xfrm>
        </p:grpSpPr>
        <p:pic>
          <p:nvPicPr>
            <p:cNvPr id="6" name="Picture 8"/>
            <p:cNvPicPr>
              <a:picLocks noChangeAspect="1" noChangeArrowheads="1"/>
            </p:cNvPicPr>
            <p:nvPr>
              <p:custDataLst>
                <p:tags r:id="rId1"/>
              </p:custDataLst>
            </p:nvPr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5010"/>
            <a:stretch>
              <a:fillRect/>
            </a:stretch>
          </p:blipFill>
          <p:spPr bwMode="auto">
            <a:xfrm>
              <a:off x="3035" y="1933"/>
              <a:ext cx="2126" cy="179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7" name="Text Box 9"/>
            <p:cNvSpPr txBox="1">
              <a:spLocks noChangeArrowheads="1"/>
            </p:cNvSpPr>
            <p:nvPr/>
          </p:nvSpPr>
          <p:spPr bwMode="auto">
            <a:xfrm>
              <a:off x="3107" y="1570"/>
              <a:ext cx="2132" cy="32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defRPr/>
              </a:pPr>
              <a:r>
                <a:rPr lang="es-ES" b="1" i="1" smtClean="0">
                  <a:latin typeface="Verdana" pitchFamily="34" charset="0"/>
                </a:rPr>
                <a:t>Eskerrik asko!!</a:t>
              </a:r>
            </a:p>
          </p:txBody>
        </p:sp>
      </p:grpSp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51520" y="973273"/>
            <a:ext cx="4896544" cy="2606403"/>
          </a:xfrm>
        </p:spPr>
        <p:txBody>
          <a:bodyPr/>
          <a:lstStyle>
            <a:lvl1pPr>
              <a:defRPr lang="es-ES" sz="3600" kern="1200" dirty="0">
                <a:solidFill>
                  <a:schemeClr val="tx2"/>
                </a:solidFill>
                <a:latin typeface="Arial Black" pitchFamily="34" charset="0"/>
                <a:ea typeface="+mn-ea"/>
                <a:cs typeface="+mn-cs"/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79512" y="3861048"/>
            <a:ext cx="5184576" cy="129614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dirty="0" smtClean="0"/>
              <a:t>Haga clic para modificar el estilo de subtítulo del patrón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555949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dirty="0" smtClean="0"/>
              <a:t>Titulo de estilo de diapositiva</a:t>
            </a:r>
          </a:p>
        </p:txBody>
      </p:sp>
      <p:pic>
        <p:nvPicPr>
          <p:cNvPr id="1027" name="3B33EDE9-9423-4829-8EB1-3CF2B89F22E2" descr="A0C906B2-1E21-4B76-9682-5B3575CFFF58"/>
          <p:cNvPicPr>
            <a:picLocks noChangeAspect="1" noChangeArrowheads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8" y="5367338"/>
            <a:ext cx="9136062" cy="1490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72" r:id="rId1"/>
    <p:sldLayoutId id="2147483873" r:id="rId2"/>
    <p:sldLayoutId id="2147483874" r:id="rId3"/>
    <p:sldLayoutId id="2147483879" r:id="rId4"/>
    <p:sldLayoutId id="2147483885" r:id="rId5"/>
    <p:sldLayoutId id="2147483875" r:id="rId6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lang="es-ES" sz="4400" kern="1200" dirty="0" smtClean="0">
          <a:solidFill>
            <a:schemeClr val="tx2"/>
          </a:solidFill>
          <a:latin typeface="Arial Black" pitchFamily="34" charset="0"/>
          <a:ea typeface="+mn-ea"/>
          <a:cs typeface="+mn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5" Type="http://schemas.openxmlformats.org/officeDocument/2006/relationships/image" Target="../media/image4.png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tags" Target="../tags/tag6.xml"/><Relationship Id="rId7" Type="http://schemas.openxmlformats.org/officeDocument/2006/relationships/hyperlink" Target="http://www.osakidetza.euskadi.eus/contenidos/informacion/cevime_infac_2017/eu_def/adjuntos/INFAC_Medikamentuak%20nola%20erabili%20gibeleko%20gaixotasun%20kronikoan_vol_25_6_2017_EU.pdf" TargetMode="Externa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6" Type="http://schemas.openxmlformats.org/officeDocument/2006/relationships/notesSlide" Target="../notesSlides/notesSlide2.xml"/><Relationship Id="rId5" Type="http://schemas.openxmlformats.org/officeDocument/2006/relationships/slideLayout" Target="../slideLayouts/slideLayout5.xml"/><Relationship Id="rId4" Type="http://schemas.openxmlformats.org/officeDocument/2006/relationships/tags" Target="../tags/tag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1115616" y="929308"/>
            <a:ext cx="7628384" cy="4104455"/>
          </a:xfrm>
        </p:spPr>
        <p:txBody>
          <a:bodyPr/>
          <a:lstStyle/>
          <a:p>
            <a:r>
              <a:rPr lang="es-ES_tradnl" sz="4000" dirty="0" smtClean="0"/>
              <a:t/>
            </a:r>
            <a:br>
              <a:rPr lang="es-ES_tradnl" sz="4000" dirty="0" smtClean="0"/>
            </a:br>
            <a:r>
              <a:rPr lang="es-ES" sz="4000" dirty="0" smtClean="0"/>
              <a:t>MEDIKAMENTUAK NOLA ERABILI GIBELEKO GAIXOTASUN KRONIKOAN </a:t>
            </a:r>
            <a:r>
              <a:rPr lang="es-ES_tradnl" sz="4000" dirty="0" smtClean="0">
                <a:solidFill>
                  <a:schemeClr val="tx2"/>
                </a:solidFill>
                <a:latin typeface="Arial Black" pitchFamily="34" charset="0"/>
              </a:rPr>
              <a:t/>
            </a:r>
            <a:br>
              <a:rPr lang="es-ES_tradnl" sz="4000" dirty="0" smtClean="0">
                <a:solidFill>
                  <a:schemeClr val="tx2"/>
                </a:solidFill>
                <a:latin typeface="Arial Black" pitchFamily="34" charset="0"/>
              </a:rPr>
            </a:br>
            <a:r>
              <a:rPr lang="es-ES_tradnl" sz="4000" dirty="0" smtClean="0">
                <a:solidFill>
                  <a:schemeClr val="tx2"/>
                </a:solidFill>
                <a:latin typeface="Arial Black" pitchFamily="34" charset="0"/>
              </a:rPr>
              <a:t/>
            </a:r>
            <a:br>
              <a:rPr lang="es-ES_tradnl" sz="4000" dirty="0" smtClean="0">
                <a:solidFill>
                  <a:schemeClr val="tx2"/>
                </a:solidFill>
                <a:latin typeface="Arial Black" pitchFamily="34" charset="0"/>
              </a:rPr>
            </a:br>
            <a:r>
              <a:rPr lang="es-ES_tradnl" sz="4000" dirty="0" smtClean="0">
                <a:solidFill>
                  <a:schemeClr val="tx2"/>
                </a:solidFill>
                <a:latin typeface="Arial Black" pitchFamily="34" charset="0"/>
              </a:rPr>
              <a:t> 25 </a:t>
            </a:r>
            <a:r>
              <a:rPr lang="eu-ES" sz="4000" dirty="0" err="1" smtClean="0"/>
              <a:t>L</a:t>
            </a:r>
            <a:r>
              <a:rPr lang="eu-ES" sz="4000" dirty="0" err="1" smtClean="0">
                <a:solidFill>
                  <a:schemeClr val="tx2"/>
                </a:solidFill>
              </a:rPr>
              <a:t>ib</a:t>
            </a:r>
            <a:r>
              <a:rPr lang="es-ES_tradnl" sz="4000" dirty="0" smtClean="0">
                <a:solidFill>
                  <a:schemeClr val="tx2"/>
                </a:solidFill>
                <a:latin typeface="Arial Black" pitchFamily="34" charset="0"/>
              </a:rPr>
              <a:t>; 6 </a:t>
            </a:r>
            <a:r>
              <a:rPr lang="es-ES_tradnl" sz="4000" dirty="0" err="1" smtClean="0">
                <a:solidFill>
                  <a:schemeClr val="tx2"/>
                </a:solidFill>
                <a:latin typeface="Arial Black" pitchFamily="34" charset="0"/>
              </a:rPr>
              <a:t>zk</a:t>
            </a:r>
            <a:r>
              <a:rPr lang="es-ES_tradnl" sz="4000" dirty="0" smtClean="0">
                <a:solidFill>
                  <a:schemeClr val="tx2"/>
                </a:solidFill>
                <a:latin typeface="Arial Black" pitchFamily="34" charset="0"/>
              </a:rPr>
              <a:t>. 2017</a:t>
            </a:r>
            <a:endParaRPr lang="es-ES" sz="4000" dirty="0" smtClean="0">
              <a:solidFill>
                <a:schemeClr val="tx2"/>
              </a:solidFill>
              <a:latin typeface="Arial Black" pitchFamily="34" charset="0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331640" cy="27698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idx="4294967295"/>
          </p:nvPr>
        </p:nvSpPr>
        <p:spPr bwMode="auto">
          <a:xfrm>
            <a:off x="0" y="908720"/>
            <a:ext cx="9036496" cy="6480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lvl="0" indent="0">
              <a:buClr>
                <a:srgbClr val="4BACC6">
                  <a:lumMod val="50000"/>
                </a:srgbClr>
              </a:buClr>
              <a:buNone/>
            </a:pPr>
            <a:r>
              <a:rPr lang="es-ES" b="1" dirty="0" smtClean="0">
                <a:solidFill>
                  <a:srgbClr val="4BACC6"/>
                </a:solidFill>
                <a:latin typeface="Arial Unicode MS" pitchFamily="34" charset="-128"/>
              </a:rPr>
              <a:t>GLP-1- en </a:t>
            </a:r>
            <a:r>
              <a:rPr lang="es-ES" b="1" dirty="0" err="1" smtClean="0">
                <a:solidFill>
                  <a:srgbClr val="4BACC6"/>
                </a:solidFill>
                <a:latin typeface="Arial Unicode MS" pitchFamily="34" charset="-128"/>
              </a:rPr>
              <a:t>analogoak</a:t>
            </a:r>
            <a:r>
              <a:rPr lang="es-ES" b="1" dirty="0" smtClean="0">
                <a:solidFill>
                  <a:srgbClr val="4BACC6"/>
                </a:solidFill>
                <a:latin typeface="Arial Unicode MS" pitchFamily="34" charset="-128"/>
              </a:rPr>
              <a:t> </a:t>
            </a:r>
            <a:r>
              <a:rPr lang="es-ES" sz="2800" b="1" dirty="0" smtClean="0">
                <a:solidFill>
                  <a:srgbClr val="4BACC6"/>
                </a:solidFill>
                <a:latin typeface="Arial Unicode MS" pitchFamily="34" charset="-128"/>
              </a:rPr>
              <a:t> </a:t>
            </a:r>
            <a:endParaRPr lang="es-ES" sz="2800" b="1" dirty="0">
              <a:solidFill>
                <a:srgbClr val="4BACC6"/>
              </a:solidFill>
              <a:latin typeface="Arial Unicode MS" pitchFamily="34" charset="-128"/>
            </a:endParaRPr>
          </a:p>
          <a:p>
            <a:pPr lvl="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s-ES" sz="2000" dirty="0" err="1" smtClean="0">
                <a:latin typeface="Arial Unicode MS" pitchFamily="34" charset="-128"/>
              </a:rPr>
              <a:t>Ziur</a:t>
            </a:r>
            <a:r>
              <a:rPr lang="es-ES" sz="2000" dirty="0" smtClean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asko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seguruak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dira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haien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farmakozinetika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kontuan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hartuta</a:t>
            </a:r>
            <a:r>
              <a:rPr lang="es-ES" sz="2000" dirty="0">
                <a:latin typeface="Arial Unicode MS" pitchFamily="34" charset="-128"/>
              </a:rPr>
              <a:t>, </a:t>
            </a:r>
            <a:r>
              <a:rPr lang="es-ES" sz="2000" dirty="0" err="1">
                <a:latin typeface="Arial Unicode MS" pitchFamily="34" charset="-128"/>
              </a:rPr>
              <a:t>baina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datu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gutxi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dago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gibeleko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gaixotasunean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erabiltzeari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buruz</a:t>
            </a:r>
            <a:r>
              <a:rPr lang="es-ES" sz="2000" dirty="0" smtClean="0">
                <a:latin typeface="Arial Unicode MS" pitchFamily="34" charset="-128"/>
              </a:rPr>
              <a:t>.</a:t>
            </a:r>
          </a:p>
          <a:p>
            <a:pPr lvl="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s-ES" sz="2000" dirty="0" smtClean="0">
                <a:latin typeface="Arial Unicode MS" pitchFamily="34" charset="-128"/>
              </a:rPr>
              <a:t>Ez </a:t>
            </a:r>
            <a:r>
              <a:rPr lang="es-ES" sz="2000" dirty="0" err="1">
                <a:latin typeface="Arial Unicode MS" pitchFamily="34" charset="-128"/>
              </a:rPr>
              <a:t>dago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dosia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doitzeko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beharrik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gibeleko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 smtClean="0">
                <a:latin typeface="Arial Unicode MS" pitchFamily="34" charset="-128"/>
              </a:rPr>
              <a:t>gutxiegitasunean</a:t>
            </a:r>
            <a:r>
              <a:rPr lang="es-ES" sz="2000" dirty="0" smtClean="0">
                <a:latin typeface="Arial Unicode MS" pitchFamily="34" charset="-128"/>
              </a:rPr>
              <a:t>.</a:t>
            </a:r>
          </a:p>
          <a:p>
            <a:pPr marL="0" lvl="0" indent="0" algn="just">
              <a:spcAft>
                <a:spcPts val="0"/>
              </a:spcAft>
              <a:buNone/>
            </a:pPr>
            <a:r>
              <a:rPr lang="es-ES" b="1" dirty="0" err="1" smtClean="0">
                <a:solidFill>
                  <a:srgbClr val="4BACC6"/>
                </a:solidFill>
                <a:latin typeface="Arial Unicode MS" pitchFamily="34" charset="-128"/>
              </a:rPr>
              <a:t>Gliflozinak</a:t>
            </a:r>
            <a:r>
              <a:rPr lang="es-ES" b="1" dirty="0" smtClean="0">
                <a:solidFill>
                  <a:srgbClr val="4BACC6"/>
                </a:solidFill>
                <a:latin typeface="Arial Unicode MS" pitchFamily="34" charset="-128"/>
              </a:rPr>
              <a:t>  </a:t>
            </a:r>
            <a:endParaRPr lang="es-ES" b="1" dirty="0">
              <a:solidFill>
                <a:srgbClr val="4BACC6"/>
              </a:solidFill>
              <a:latin typeface="Arial Unicode MS" pitchFamily="34" charset="-128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s-ES" sz="2000" dirty="0" err="1">
                <a:latin typeface="Arial Unicode MS" pitchFamily="34" charset="-128"/>
              </a:rPr>
              <a:t>Gibel-gutxiegitasun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arina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edo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moderatua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duten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pazienteetan</a:t>
            </a:r>
            <a:r>
              <a:rPr lang="es-ES" sz="2000" dirty="0">
                <a:latin typeface="Arial Unicode MS" pitchFamily="34" charset="-128"/>
              </a:rPr>
              <a:t>, </a:t>
            </a:r>
            <a:r>
              <a:rPr lang="es-ES" sz="2000" dirty="0" err="1">
                <a:latin typeface="Arial Unicode MS" pitchFamily="34" charset="-128"/>
              </a:rPr>
              <a:t>ez</a:t>
            </a:r>
            <a:r>
              <a:rPr lang="es-ES" sz="2000" dirty="0">
                <a:latin typeface="Arial Unicode MS" pitchFamily="34" charset="-128"/>
              </a:rPr>
              <a:t> da </a:t>
            </a:r>
            <a:r>
              <a:rPr lang="es-ES" sz="2000" dirty="0" err="1">
                <a:latin typeface="Arial Unicode MS" pitchFamily="34" charset="-128"/>
              </a:rPr>
              <a:t>beharrezkoa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gliflozinen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dosia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egokitzea</a:t>
            </a:r>
            <a:r>
              <a:rPr lang="es-ES" sz="2000" dirty="0" smtClean="0">
                <a:latin typeface="Arial Unicode MS" pitchFamily="34" charset="-128"/>
              </a:rPr>
              <a:t>.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s-ES" sz="2000" b="1" dirty="0" err="1">
                <a:solidFill>
                  <a:schemeClr val="tx2"/>
                </a:solidFill>
                <a:latin typeface="Arial Unicode MS" pitchFamily="34" charset="-128"/>
              </a:rPr>
              <a:t>Kanagliflozina</a:t>
            </a:r>
            <a:r>
              <a:rPr lang="es-ES" sz="2000" dirty="0">
                <a:latin typeface="Arial Unicode MS" pitchFamily="34" charset="-128"/>
              </a:rPr>
              <a:t> eta </a:t>
            </a:r>
            <a:r>
              <a:rPr lang="es-ES" sz="2000" b="1" dirty="0" err="1">
                <a:solidFill>
                  <a:schemeClr val="tx2"/>
                </a:solidFill>
                <a:latin typeface="Arial Unicode MS" pitchFamily="34" charset="-128"/>
              </a:rPr>
              <a:t>enpagliflozina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gibeleko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gutxiegitasun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larria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duten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pazienteetan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erabiltzeari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buruzko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datu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gutxi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dago</a:t>
            </a:r>
            <a:r>
              <a:rPr lang="es-ES" sz="2000" dirty="0">
                <a:latin typeface="Arial Unicode MS" pitchFamily="34" charset="-128"/>
              </a:rPr>
              <a:t>, eta, </a:t>
            </a:r>
            <a:r>
              <a:rPr lang="es-ES" sz="2000" dirty="0" err="1">
                <a:latin typeface="Arial Unicode MS" pitchFamily="34" charset="-128"/>
              </a:rPr>
              <a:t>beraz</a:t>
            </a:r>
            <a:r>
              <a:rPr lang="es-ES" sz="2000" dirty="0">
                <a:latin typeface="Arial Unicode MS" pitchFamily="34" charset="-128"/>
              </a:rPr>
              <a:t>, </a:t>
            </a:r>
            <a:r>
              <a:rPr lang="es-ES" sz="2000" dirty="0" err="1">
                <a:latin typeface="Arial Unicode MS" pitchFamily="34" charset="-128"/>
              </a:rPr>
              <a:t>ez</a:t>
            </a:r>
            <a:r>
              <a:rPr lang="es-ES" sz="2000" dirty="0">
                <a:latin typeface="Arial Unicode MS" pitchFamily="34" charset="-128"/>
              </a:rPr>
              <a:t> da </a:t>
            </a:r>
            <a:r>
              <a:rPr lang="es-ES" sz="2000" dirty="0" err="1">
                <a:latin typeface="Arial Unicode MS" pitchFamily="34" charset="-128"/>
              </a:rPr>
              <a:t>gomendatzen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paziente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horietan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erabiltzea</a:t>
            </a:r>
            <a:r>
              <a:rPr lang="es-ES" sz="2000" dirty="0">
                <a:latin typeface="Arial Unicode MS" pitchFamily="34" charset="-128"/>
              </a:rPr>
              <a:t>; </a:t>
            </a:r>
            <a:r>
              <a:rPr lang="es-ES" sz="2000" b="1" dirty="0" err="1">
                <a:solidFill>
                  <a:schemeClr val="tx2"/>
                </a:solidFill>
                <a:latin typeface="Arial Unicode MS" pitchFamily="34" charset="-128"/>
              </a:rPr>
              <a:t>dapagliflozinarekin</a:t>
            </a:r>
            <a:r>
              <a:rPr lang="es-ES" sz="2000" dirty="0">
                <a:latin typeface="Arial Unicode MS" pitchFamily="34" charset="-128"/>
              </a:rPr>
              <a:t>, 5 mg-</a:t>
            </a:r>
            <a:r>
              <a:rPr lang="es-ES" sz="2000" dirty="0" err="1">
                <a:latin typeface="Arial Unicode MS" pitchFamily="34" charset="-128"/>
              </a:rPr>
              <a:t>ko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hasierako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dosia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gomendatzen</a:t>
            </a:r>
            <a:r>
              <a:rPr lang="es-ES" sz="2000" dirty="0">
                <a:latin typeface="Arial Unicode MS" pitchFamily="34" charset="-128"/>
              </a:rPr>
              <a:t> da, eta, </a:t>
            </a:r>
            <a:r>
              <a:rPr lang="es-ES" sz="2000" dirty="0" err="1">
                <a:latin typeface="Arial Unicode MS" pitchFamily="34" charset="-128"/>
              </a:rPr>
              <a:t>ongi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onartuz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gero</a:t>
            </a:r>
            <a:r>
              <a:rPr lang="es-ES" sz="2000" dirty="0">
                <a:latin typeface="Arial Unicode MS" pitchFamily="34" charset="-128"/>
              </a:rPr>
              <a:t>, 10 mg-</a:t>
            </a:r>
            <a:r>
              <a:rPr lang="es-ES" sz="2000" dirty="0" err="1">
                <a:latin typeface="Arial Unicode MS" pitchFamily="34" charset="-128"/>
              </a:rPr>
              <a:t>ra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igotzea</a:t>
            </a:r>
            <a:r>
              <a:rPr lang="es-ES" sz="2000" dirty="0">
                <a:latin typeface="Arial Unicode MS" pitchFamily="34" charset="-128"/>
              </a:rPr>
              <a:t>. </a:t>
            </a:r>
            <a:endParaRPr lang="es-ES" sz="2000" dirty="0" smtClean="0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6648"/>
            <a:ext cx="8229600" cy="1143000"/>
          </a:xfrm>
        </p:spPr>
        <p:txBody>
          <a:bodyPr/>
          <a:lstStyle/>
          <a:p>
            <a:r>
              <a:rPr lang="es-ES" dirty="0" err="1"/>
              <a:t>Hipogluzemianteak</a:t>
            </a:r>
            <a:r>
              <a:rPr lang="es-ES" dirty="0" smtClean="0">
                <a:solidFill>
                  <a:schemeClr val="tx2"/>
                </a:solidFill>
                <a:latin typeface="Arial Black" pitchFamily="34" charset="0"/>
              </a:rPr>
              <a:t> (V)</a:t>
            </a:r>
            <a:endParaRPr lang="es-ES" dirty="0">
              <a:solidFill>
                <a:schemeClr val="tx2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6764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idx="4294967295"/>
          </p:nvPr>
        </p:nvSpPr>
        <p:spPr bwMode="auto">
          <a:xfrm>
            <a:off x="0" y="764704"/>
            <a:ext cx="9144000" cy="6480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lvl="0" indent="0">
              <a:buClr>
                <a:srgbClr val="4BACC6">
                  <a:lumMod val="50000"/>
                </a:srgbClr>
              </a:buClr>
              <a:buNone/>
            </a:pPr>
            <a:r>
              <a:rPr lang="es-ES" b="1" dirty="0" err="1" smtClean="0">
                <a:solidFill>
                  <a:srgbClr val="4BACC6"/>
                </a:solidFill>
                <a:latin typeface="Arial Unicode MS" pitchFamily="34" charset="-128"/>
              </a:rPr>
              <a:t>Estatinak</a:t>
            </a:r>
            <a:r>
              <a:rPr lang="es-ES" b="1" dirty="0" smtClean="0">
                <a:solidFill>
                  <a:srgbClr val="4BACC6"/>
                </a:solidFill>
                <a:latin typeface="Arial Unicode MS" pitchFamily="34" charset="-128"/>
              </a:rPr>
              <a:t> </a:t>
            </a:r>
            <a:endParaRPr lang="es-ES" sz="2800" b="1" dirty="0">
              <a:solidFill>
                <a:srgbClr val="4BACC6"/>
              </a:solidFill>
              <a:latin typeface="Arial Unicode MS" pitchFamily="34" charset="-128"/>
            </a:endParaRPr>
          </a:p>
          <a:p>
            <a:pPr lvl="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s-ES" sz="2000" dirty="0" err="1" smtClean="0">
                <a:latin typeface="Arial Unicode MS" pitchFamily="34" charset="-128"/>
              </a:rPr>
              <a:t>Estatina-tratamenduak</a:t>
            </a:r>
            <a:r>
              <a:rPr lang="es-ES" sz="2000" dirty="0" smtClean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gorakada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iraunkorrak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eragiten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ditu</a:t>
            </a:r>
            <a:r>
              <a:rPr lang="es-ES" sz="2000" dirty="0">
                <a:latin typeface="Arial Unicode MS" pitchFamily="34" charset="-128"/>
              </a:rPr>
              <a:t> transaminasa </a:t>
            </a:r>
            <a:r>
              <a:rPr lang="es-ES" sz="2000" dirty="0" err="1">
                <a:latin typeface="Arial Unicode MS" pitchFamily="34" charset="-128"/>
              </a:rPr>
              <a:t>hepatikoen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maila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serikoetan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smtClean="0">
                <a:latin typeface="Arial Unicode MS" pitchFamily="34" charset="-128"/>
              </a:rPr>
              <a:t>(ALT/AST</a:t>
            </a:r>
            <a:r>
              <a:rPr lang="es-ES" sz="2000" dirty="0">
                <a:latin typeface="Arial Unicode MS" pitchFamily="34" charset="-128"/>
              </a:rPr>
              <a:t>), </a:t>
            </a:r>
            <a:r>
              <a:rPr lang="es-ES" sz="2000" dirty="0" err="1">
                <a:latin typeface="Arial Unicode MS" pitchFamily="34" charset="-128"/>
              </a:rPr>
              <a:t>pazienteen</a:t>
            </a:r>
            <a:r>
              <a:rPr lang="es-ES" sz="2000" dirty="0">
                <a:latin typeface="Arial Unicode MS" pitchFamily="34" charset="-128"/>
              </a:rPr>
              <a:t> % 0,5-3 </a:t>
            </a:r>
            <a:r>
              <a:rPr lang="es-ES" sz="2000" dirty="0" err="1" smtClean="0">
                <a:latin typeface="Arial Unicode MS" pitchFamily="34" charset="-128"/>
              </a:rPr>
              <a:t>bitartean</a:t>
            </a:r>
            <a:r>
              <a:rPr lang="es-ES" sz="2000" dirty="0" smtClean="0">
                <a:latin typeface="Arial Unicode MS" pitchFamily="34" charset="-128"/>
              </a:rPr>
              <a:t>. </a:t>
            </a:r>
            <a:r>
              <a:rPr lang="es-ES" sz="2000" dirty="0" err="1" smtClean="0">
                <a:latin typeface="Arial Unicode MS" pitchFamily="34" charset="-128"/>
              </a:rPr>
              <a:t>Gorakada</a:t>
            </a:r>
            <a:r>
              <a:rPr lang="es-ES" sz="2000" dirty="0" smtClean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horiek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sintomarik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gabekoak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dira</a:t>
            </a:r>
            <a:r>
              <a:rPr lang="es-ES" sz="2000" dirty="0">
                <a:latin typeface="Arial Unicode MS" pitchFamily="34" charset="-128"/>
              </a:rPr>
              <a:t>, </a:t>
            </a:r>
            <a:r>
              <a:rPr lang="es-ES" sz="2000" dirty="0" err="1">
                <a:latin typeface="Arial Unicode MS" pitchFamily="34" charset="-128"/>
              </a:rPr>
              <a:t>dosiaren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araberakoak</a:t>
            </a:r>
            <a:r>
              <a:rPr lang="es-ES" sz="2000" dirty="0">
                <a:latin typeface="Arial Unicode MS" pitchFamily="34" charset="-128"/>
              </a:rPr>
              <a:t>, eta </a:t>
            </a:r>
            <a:r>
              <a:rPr lang="es-ES" sz="2000" dirty="0" err="1">
                <a:latin typeface="Arial Unicode MS" pitchFamily="34" charset="-128"/>
              </a:rPr>
              <a:t>itzulgarriak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dira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estatina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etetean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edo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dosia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txikitzean</a:t>
            </a:r>
            <a:r>
              <a:rPr lang="es-ES" sz="2000" dirty="0">
                <a:latin typeface="Arial Unicode MS" pitchFamily="34" charset="-128"/>
              </a:rPr>
              <a:t>. </a:t>
            </a:r>
            <a:r>
              <a:rPr lang="es-ES" sz="2000" dirty="0" err="1">
                <a:latin typeface="Arial Unicode MS" pitchFamily="34" charset="-128"/>
              </a:rPr>
              <a:t>Batez</a:t>
            </a:r>
            <a:r>
              <a:rPr lang="es-ES" sz="2000" dirty="0">
                <a:latin typeface="Arial Unicode MS" pitchFamily="34" charset="-128"/>
              </a:rPr>
              <a:t> ere </a:t>
            </a:r>
            <a:r>
              <a:rPr lang="es-ES" sz="2000" dirty="0" err="1">
                <a:latin typeface="Arial Unicode MS" pitchFamily="34" charset="-128"/>
              </a:rPr>
              <a:t>tratamendua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hasi</a:t>
            </a:r>
            <a:r>
              <a:rPr lang="es-ES" sz="2000" dirty="0">
                <a:latin typeface="Arial Unicode MS" pitchFamily="34" charset="-128"/>
              </a:rPr>
              <a:t> eta </a:t>
            </a:r>
            <a:r>
              <a:rPr lang="es-ES" sz="2000" dirty="0" err="1">
                <a:latin typeface="Arial Unicode MS" pitchFamily="34" charset="-128"/>
              </a:rPr>
              <a:t>lehen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hiru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hilabeteetan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gertatzen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dira</a:t>
            </a:r>
            <a:r>
              <a:rPr lang="es-ES" sz="2000" dirty="0" smtClean="0">
                <a:latin typeface="Arial Unicode MS" pitchFamily="34" charset="-128"/>
              </a:rPr>
              <a:t>. </a:t>
            </a:r>
          </a:p>
          <a:p>
            <a:pPr lvl="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s-ES" sz="2000" dirty="0" err="1">
                <a:latin typeface="Arial Unicode MS" pitchFamily="34" charset="-128"/>
              </a:rPr>
              <a:t>Estatinen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erabilera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zeinu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kliniko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aldakorreko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gibeleko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lesio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larriarekin</a:t>
            </a:r>
            <a:r>
              <a:rPr lang="es-ES" sz="2000" dirty="0">
                <a:latin typeface="Arial Unicode MS" pitchFamily="34" charset="-128"/>
              </a:rPr>
              <a:t> ere </a:t>
            </a:r>
            <a:r>
              <a:rPr lang="es-ES" sz="2000" dirty="0" err="1">
                <a:latin typeface="Arial Unicode MS" pitchFamily="34" charset="-128"/>
              </a:rPr>
              <a:t>lotu</a:t>
            </a:r>
            <a:r>
              <a:rPr lang="es-ES" sz="2000" dirty="0">
                <a:latin typeface="Arial Unicode MS" pitchFamily="34" charset="-128"/>
              </a:rPr>
              <a:t> da, </a:t>
            </a:r>
            <a:r>
              <a:rPr lang="es-ES" sz="2000" dirty="0" err="1">
                <a:latin typeface="Arial Unicode MS" pitchFamily="34" charset="-128"/>
              </a:rPr>
              <a:t>patroi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kolestasiko</a:t>
            </a:r>
            <a:r>
              <a:rPr lang="es-ES" sz="2000" dirty="0">
                <a:latin typeface="Arial Unicode MS" pitchFamily="34" charset="-128"/>
              </a:rPr>
              <a:t> eta </a:t>
            </a:r>
            <a:r>
              <a:rPr lang="es-ES" sz="2000" dirty="0" err="1">
                <a:latin typeface="Arial Unicode MS" pitchFamily="34" charset="-128"/>
              </a:rPr>
              <a:t>hepatozelularra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barne</a:t>
            </a:r>
            <a:r>
              <a:rPr lang="es-ES" sz="2000" dirty="0">
                <a:latin typeface="Arial Unicode MS" pitchFamily="34" charset="-128"/>
              </a:rPr>
              <a:t>, eta </a:t>
            </a:r>
            <a:r>
              <a:rPr lang="es-ES" sz="2000" dirty="0" err="1">
                <a:latin typeface="Arial Unicode MS" pitchFamily="34" charset="-128"/>
              </a:rPr>
              <a:t>batzuetan</a:t>
            </a:r>
            <a:r>
              <a:rPr lang="es-ES" sz="2000" dirty="0">
                <a:latin typeface="Arial Unicode MS" pitchFamily="34" charset="-128"/>
              </a:rPr>
              <a:t>, hepatitis </a:t>
            </a:r>
            <a:r>
              <a:rPr lang="es-ES" sz="2000" dirty="0" err="1">
                <a:latin typeface="Arial Unicode MS" pitchFamily="34" charset="-128"/>
              </a:rPr>
              <a:t>autoimmunea</a:t>
            </a:r>
            <a:r>
              <a:rPr lang="es-ES" sz="2000" dirty="0">
                <a:latin typeface="Arial Unicode MS" pitchFamily="34" charset="-128"/>
              </a:rPr>
              <a:t>. </a:t>
            </a:r>
            <a:endParaRPr lang="es-ES" sz="2000" dirty="0" smtClean="0">
              <a:latin typeface="Arial Unicode MS" pitchFamily="34" charset="-128"/>
            </a:endParaRPr>
          </a:p>
          <a:p>
            <a:pPr lvl="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s-ES" sz="2000" dirty="0" err="1">
                <a:latin typeface="Arial Unicode MS" pitchFamily="34" charset="-128"/>
              </a:rPr>
              <a:t>Nolanahi</a:t>
            </a:r>
            <a:r>
              <a:rPr lang="es-ES" sz="2000" dirty="0">
                <a:latin typeface="Arial Unicode MS" pitchFamily="34" charset="-128"/>
              </a:rPr>
              <a:t> ere, </a:t>
            </a:r>
            <a:r>
              <a:rPr lang="es-ES" sz="2000" dirty="0" err="1">
                <a:latin typeface="Arial Unicode MS" pitchFamily="34" charset="-128"/>
              </a:rPr>
              <a:t>estatinek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eragindako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gibeleko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kalte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larriak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ezohikoak</a:t>
            </a:r>
            <a:r>
              <a:rPr lang="es-ES" sz="2000" dirty="0">
                <a:latin typeface="Arial Unicode MS" pitchFamily="34" charset="-128"/>
              </a:rPr>
              <a:t> eta </a:t>
            </a:r>
            <a:r>
              <a:rPr lang="es-ES" sz="2000" dirty="0" err="1">
                <a:latin typeface="Arial Unicode MS" pitchFamily="34" charset="-128"/>
              </a:rPr>
              <a:t>aurreikusezinak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dira</a:t>
            </a:r>
            <a:r>
              <a:rPr lang="es-ES" sz="2000" dirty="0">
                <a:latin typeface="Arial Unicode MS" pitchFamily="34" charset="-128"/>
              </a:rPr>
              <a:t>, eta </a:t>
            </a:r>
            <a:r>
              <a:rPr lang="es-ES" sz="2000" dirty="0" err="1">
                <a:latin typeface="Arial Unicode MS" pitchFamily="34" charset="-128"/>
              </a:rPr>
              <a:t>ez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dirudi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gibeleko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entzimak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aldian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behin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monitorizatzea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eraginkorra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denik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hori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hautemateko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edo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prebenitzeko</a:t>
            </a:r>
            <a:r>
              <a:rPr lang="es-ES" sz="2000" dirty="0">
                <a:latin typeface="Arial Unicode MS" pitchFamily="34" charset="-128"/>
              </a:rPr>
              <a:t>. </a:t>
            </a:r>
            <a:r>
              <a:rPr lang="es-ES" sz="2000" dirty="0" err="1">
                <a:latin typeface="Arial Unicode MS" pitchFamily="34" charset="-128"/>
              </a:rPr>
              <a:t>Horregatik</a:t>
            </a:r>
            <a:r>
              <a:rPr lang="es-ES" sz="2000" dirty="0">
                <a:latin typeface="Arial Unicode MS" pitchFamily="34" charset="-128"/>
              </a:rPr>
              <a:t>, </a:t>
            </a:r>
            <a:r>
              <a:rPr lang="es-ES" sz="2000" dirty="0" err="1">
                <a:latin typeface="Arial Unicode MS" pitchFamily="34" charset="-128"/>
              </a:rPr>
              <a:t>egun</a:t>
            </a:r>
            <a:r>
              <a:rPr lang="es-ES" sz="2000" dirty="0">
                <a:latin typeface="Arial Unicode MS" pitchFamily="34" charset="-128"/>
              </a:rPr>
              <a:t>, </a:t>
            </a:r>
            <a:r>
              <a:rPr lang="es-ES" sz="2000" dirty="0" err="1">
                <a:latin typeface="Arial Unicode MS" pitchFamily="34" charset="-128"/>
              </a:rPr>
              <a:t>estatinekin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 smtClean="0">
                <a:latin typeface="Arial Unicode MS" pitchFamily="34" charset="-128"/>
              </a:rPr>
              <a:t>hasi</a:t>
            </a:r>
            <a:r>
              <a:rPr lang="es-ES" sz="2000" dirty="0" smtClean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aurretik</a:t>
            </a:r>
            <a:r>
              <a:rPr lang="es-ES" sz="2000" dirty="0">
                <a:latin typeface="Arial Unicode MS" pitchFamily="34" charset="-128"/>
              </a:rPr>
              <a:t>, </a:t>
            </a:r>
            <a:r>
              <a:rPr lang="es-ES" sz="2000" dirty="0" err="1">
                <a:latin typeface="Arial Unicode MS" pitchFamily="34" charset="-128"/>
              </a:rPr>
              <a:t>gibelaren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funtzioa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zehaztea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gomendatzen</a:t>
            </a:r>
            <a:r>
              <a:rPr lang="es-ES" sz="2000" dirty="0">
                <a:latin typeface="Arial Unicode MS" pitchFamily="34" charset="-128"/>
              </a:rPr>
              <a:t> da, eta </a:t>
            </a:r>
            <a:r>
              <a:rPr lang="es-ES" sz="2000" dirty="0" err="1">
                <a:latin typeface="Arial Unicode MS" pitchFamily="34" charset="-128"/>
              </a:rPr>
              <a:t>hori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errepikatzea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klinikoki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egokia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bada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bakarrik</a:t>
            </a:r>
            <a:r>
              <a:rPr lang="es-ES" sz="2000" dirty="0">
                <a:latin typeface="Arial Unicode MS" pitchFamily="34" charset="-128"/>
              </a:rPr>
              <a:t>.</a:t>
            </a:r>
            <a:endParaRPr lang="es-ES" sz="2000" dirty="0" smtClean="0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6648"/>
            <a:ext cx="8229600" cy="1143000"/>
          </a:xfrm>
        </p:spPr>
        <p:txBody>
          <a:bodyPr/>
          <a:lstStyle/>
          <a:p>
            <a:r>
              <a:rPr lang="es-ES" dirty="0" err="1" smtClean="0">
                <a:solidFill>
                  <a:schemeClr val="tx2"/>
                </a:solidFill>
                <a:latin typeface="Arial Black" pitchFamily="34" charset="0"/>
              </a:rPr>
              <a:t>Hipolipemianteak</a:t>
            </a:r>
            <a:r>
              <a:rPr lang="es-ES" dirty="0" smtClean="0">
                <a:solidFill>
                  <a:schemeClr val="tx2"/>
                </a:solidFill>
                <a:latin typeface="Arial Black" pitchFamily="34" charset="0"/>
              </a:rPr>
              <a:t> (I)</a:t>
            </a:r>
            <a:endParaRPr lang="es-ES" dirty="0">
              <a:solidFill>
                <a:schemeClr val="tx2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3361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idx="4294967295"/>
          </p:nvPr>
        </p:nvSpPr>
        <p:spPr bwMode="auto">
          <a:xfrm>
            <a:off x="0" y="908720"/>
            <a:ext cx="9144000" cy="6480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lvl="0" indent="0">
              <a:buClr>
                <a:srgbClr val="4BACC6">
                  <a:lumMod val="50000"/>
                </a:srgbClr>
              </a:buClr>
              <a:buNone/>
            </a:pPr>
            <a:r>
              <a:rPr lang="es-ES" b="1" dirty="0" err="1" smtClean="0">
                <a:solidFill>
                  <a:srgbClr val="4BACC6"/>
                </a:solidFill>
                <a:latin typeface="Arial Unicode MS" pitchFamily="34" charset="-128"/>
              </a:rPr>
              <a:t>Estatinak</a:t>
            </a:r>
            <a:r>
              <a:rPr lang="es-ES" b="1" dirty="0" smtClean="0">
                <a:solidFill>
                  <a:srgbClr val="4BACC6"/>
                </a:solidFill>
                <a:latin typeface="Arial Unicode MS" pitchFamily="34" charset="-128"/>
              </a:rPr>
              <a:t> </a:t>
            </a:r>
          </a:p>
          <a:p>
            <a:pPr lvl="0"/>
            <a:r>
              <a:rPr lang="es-ES" sz="2000" dirty="0" err="1" smtClean="0">
                <a:latin typeface="Arial Unicode MS" pitchFamily="34" charset="-128"/>
              </a:rPr>
              <a:t>Eskuarki</a:t>
            </a:r>
            <a:r>
              <a:rPr lang="es-ES" sz="2000" dirty="0">
                <a:latin typeface="Arial Unicode MS" pitchFamily="34" charset="-128"/>
              </a:rPr>
              <a:t>, </a:t>
            </a:r>
            <a:r>
              <a:rPr lang="es-ES" sz="2000" dirty="0" err="1">
                <a:latin typeface="Arial Unicode MS" pitchFamily="34" charset="-128"/>
              </a:rPr>
              <a:t>zirrosi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konpentsatua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duten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pazienteek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ongi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onartzen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dituzte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estatinak</a:t>
            </a:r>
            <a:r>
              <a:rPr lang="es-ES" sz="2000" dirty="0">
                <a:latin typeface="Arial Unicode MS" pitchFamily="34" charset="-128"/>
              </a:rPr>
              <a:t>, eta </a:t>
            </a:r>
            <a:r>
              <a:rPr lang="es-ES" sz="2000" dirty="0" err="1">
                <a:latin typeface="Arial Unicode MS" pitchFamily="34" charset="-128"/>
              </a:rPr>
              <a:t>horien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onura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maila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kardiobaskularrean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ongi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finkatuta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dago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gibel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koipetsua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ez-alkoholikoa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gaixotasunean</a:t>
            </a:r>
            <a:r>
              <a:rPr lang="es-ES" sz="2000" dirty="0">
                <a:latin typeface="Arial Unicode MS" pitchFamily="34" charset="-128"/>
              </a:rPr>
              <a:t>, hepatitis </a:t>
            </a:r>
            <a:r>
              <a:rPr lang="es-ES" sz="2000" dirty="0" err="1">
                <a:latin typeface="Arial Unicode MS" pitchFamily="34" charset="-128"/>
              </a:rPr>
              <a:t>birikoan</a:t>
            </a:r>
            <a:r>
              <a:rPr lang="es-ES" sz="2000" dirty="0">
                <a:latin typeface="Arial Unicode MS" pitchFamily="34" charset="-128"/>
              </a:rPr>
              <a:t> eta </a:t>
            </a:r>
            <a:r>
              <a:rPr lang="es-ES" sz="2000" dirty="0" err="1">
                <a:latin typeface="Arial Unicode MS" pitchFamily="34" charset="-128"/>
              </a:rPr>
              <a:t>zirrosi</a:t>
            </a:r>
            <a:r>
              <a:rPr lang="es-ES" sz="2000" dirty="0">
                <a:latin typeface="Arial Unicode MS" pitchFamily="34" charset="-128"/>
              </a:rPr>
              <a:t> biliar </a:t>
            </a:r>
            <a:r>
              <a:rPr lang="es-ES" sz="2000" dirty="0" err="1">
                <a:latin typeface="Arial Unicode MS" pitchFamily="34" charset="-128"/>
              </a:rPr>
              <a:t>primarioan</a:t>
            </a:r>
            <a:r>
              <a:rPr lang="es-ES" sz="2000" dirty="0">
                <a:latin typeface="Arial Unicode MS" pitchFamily="34" charset="-128"/>
              </a:rPr>
              <a:t>. Hala ere, </a:t>
            </a:r>
            <a:r>
              <a:rPr lang="es-ES" sz="2000" dirty="0" err="1">
                <a:latin typeface="Arial Unicode MS" pitchFamily="34" charset="-128"/>
              </a:rPr>
              <a:t>badirudi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estatinak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 smtClean="0">
                <a:latin typeface="Arial Unicode MS" pitchFamily="34" charset="-128"/>
              </a:rPr>
              <a:t>behar</a:t>
            </a:r>
            <a:r>
              <a:rPr lang="es-ES" sz="2000" dirty="0" smtClean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baino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gutxiago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erabiltzen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direla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paziente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 smtClean="0">
                <a:latin typeface="Arial Unicode MS" pitchFamily="34" charset="-128"/>
              </a:rPr>
              <a:t>horietan</a:t>
            </a:r>
            <a:r>
              <a:rPr lang="es-ES" sz="2000" dirty="0" smtClean="0">
                <a:latin typeface="Arial Unicode MS" pitchFamily="34" charset="-128"/>
              </a:rPr>
              <a:t>. </a:t>
            </a:r>
          </a:p>
          <a:p>
            <a:pPr lvl="0"/>
            <a:r>
              <a:rPr lang="es-ES" sz="2000" b="1" dirty="0" err="1">
                <a:solidFill>
                  <a:schemeClr val="tx2"/>
                </a:solidFill>
                <a:latin typeface="Arial Unicode MS" pitchFamily="34" charset="-128"/>
              </a:rPr>
              <a:t>Prabastatinak</a:t>
            </a:r>
            <a:r>
              <a:rPr lang="es-ES" sz="2000" dirty="0" smtClean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ez</a:t>
            </a:r>
            <a:r>
              <a:rPr lang="es-ES" sz="2000" dirty="0">
                <a:latin typeface="Arial Unicode MS" pitchFamily="34" charset="-128"/>
              </a:rPr>
              <a:t> du </a:t>
            </a:r>
            <a:r>
              <a:rPr lang="es-ES" sz="2000" dirty="0" err="1">
                <a:latin typeface="Arial Unicode MS" pitchFamily="34" charset="-128"/>
              </a:rPr>
              <a:t>gibeleko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metabolismorik</a:t>
            </a:r>
            <a:r>
              <a:rPr lang="es-ES" sz="2000" dirty="0">
                <a:latin typeface="Arial Unicode MS" pitchFamily="34" charset="-128"/>
              </a:rPr>
              <a:t> (hura </a:t>
            </a:r>
            <a:r>
              <a:rPr lang="es-ES" sz="2000" dirty="0" err="1">
                <a:latin typeface="Arial Unicode MS" pitchFamily="34" charset="-128"/>
              </a:rPr>
              <a:t>kanporatzea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giltzurrun-funtzioaren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esku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dago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nagusiki</a:t>
            </a:r>
            <a:r>
              <a:rPr lang="es-ES" sz="2000" dirty="0">
                <a:latin typeface="Arial Unicode MS" pitchFamily="34" charset="-128"/>
              </a:rPr>
              <a:t>). </a:t>
            </a:r>
            <a:r>
              <a:rPr lang="es-ES" sz="2000" dirty="0" err="1">
                <a:latin typeface="Arial Unicode MS" pitchFamily="34" charset="-128"/>
              </a:rPr>
              <a:t>Gibeleko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alterazio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esanguratsua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duten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pazienteetan</a:t>
            </a:r>
            <a:r>
              <a:rPr lang="es-ES" sz="2000" dirty="0" smtClean="0">
                <a:latin typeface="Arial Unicode MS" pitchFamily="34" charset="-128"/>
              </a:rPr>
              <a:t>, </a:t>
            </a:r>
            <a:r>
              <a:rPr lang="es-ES" sz="2000" dirty="0" err="1" smtClean="0">
                <a:latin typeface="Arial Unicode MS" pitchFamily="34" charset="-128"/>
              </a:rPr>
              <a:t>eguneko</a:t>
            </a:r>
            <a:r>
              <a:rPr lang="es-ES" sz="2000" dirty="0" smtClean="0">
                <a:latin typeface="Arial Unicode MS" pitchFamily="34" charset="-128"/>
              </a:rPr>
              <a:t>, 10 mg-</a:t>
            </a:r>
            <a:r>
              <a:rPr lang="es-ES" sz="2000" dirty="0" err="1" smtClean="0">
                <a:latin typeface="Arial Unicode MS" pitchFamily="34" charset="-128"/>
              </a:rPr>
              <a:t>ko</a:t>
            </a:r>
            <a:r>
              <a:rPr lang="es-ES" sz="2000" dirty="0" smtClean="0">
                <a:latin typeface="Arial Unicode MS" pitchFamily="34" charset="-128"/>
              </a:rPr>
              <a:t> </a:t>
            </a:r>
            <a:r>
              <a:rPr lang="es-ES" sz="2000" dirty="0" err="1" smtClean="0">
                <a:latin typeface="Arial Unicode MS" pitchFamily="34" charset="-128"/>
              </a:rPr>
              <a:t>dosiarekin</a:t>
            </a:r>
            <a:r>
              <a:rPr lang="es-ES" sz="2000" dirty="0" smtClean="0">
                <a:latin typeface="Arial Unicode MS" pitchFamily="34" charset="-128"/>
              </a:rPr>
              <a:t> </a:t>
            </a:r>
            <a:r>
              <a:rPr lang="es-ES" sz="2000" dirty="0" err="1" smtClean="0">
                <a:latin typeface="Arial Unicode MS" pitchFamily="34" charset="-128"/>
              </a:rPr>
              <a:t>hastea</a:t>
            </a:r>
            <a:r>
              <a:rPr lang="es-ES" sz="2000" dirty="0" smtClean="0">
                <a:latin typeface="Arial Unicode MS" pitchFamily="34" charset="-128"/>
              </a:rPr>
              <a:t> </a:t>
            </a:r>
            <a:r>
              <a:rPr lang="es-ES" sz="2000" dirty="0" err="1" smtClean="0">
                <a:latin typeface="Arial Unicode MS" pitchFamily="34" charset="-128"/>
              </a:rPr>
              <a:t>gomendatzen</a:t>
            </a:r>
            <a:r>
              <a:rPr lang="es-ES" sz="2000" dirty="0" smtClean="0">
                <a:latin typeface="Arial Unicode MS" pitchFamily="34" charset="-128"/>
              </a:rPr>
              <a:t> da.</a:t>
            </a:r>
          </a:p>
          <a:p>
            <a:pPr lvl="0"/>
            <a:r>
              <a:rPr lang="es-ES" sz="2000" dirty="0" err="1" smtClean="0">
                <a:latin typeface="Arial Unicode MS" pitchFamily="34" charset="-128"/>
              </a:rPr>
              <a:t>Arretaz</a:t>
            </a:r>
            <a:r>
              <a:rPr lang="es-ES" sz="2000" dirty="0" smtClean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erabili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behar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dira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alkohol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ugari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kontsumitzen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duten</a:t>
            </a:r>
            <a:r>
              <a:rPr lang="es-ES" sz="2000" dirty="0">
                <a:latin typeface="Arial Unicode MS" pitchFamily="34" charset="-128"/>
              </a:rPr>
              <a:t> eta/</a:t>
            </a:r>
            <a:r>
              <a:rPr lang="es-ES" sz="2000" dirty="0" err="1">
                <a:latin typeface="Arial Unicode MS" pitchFamily="34" charset="-128"/>
              </a:rPr>
              <a:t>edo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gibeleko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gaixotasun-aurrekariak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dituzten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pazienteekin</a:t>
            </a:r>
            <a:r>
              <a:rPr lang="es-ES" sz="2000" dirty="0">
                <a:latin typeface="Arial Unicode MS" pitchFamily="34" charset="-128"/>
              </a:rPr>
              <a:t>. </a:t>
            </a:r>
            <a:endParaRPr lang="es-ES" sz="2000" dirty="0" smtClean="0">
              <a:latin typeface="Arial Unicode MS" pitchFamily="34" charset="-128"/>
            </a:endParaRPr>
          </a:p>
          <a:p>
            <a:pPr lvl="0"/>
            <a:r>
              <a:rPr lang="es-ES" sz="2000" dirty="0" err="1" smtClean="0">
                <a:latin typeface="Arial Unicode MS" pitchFamily="34" charset="-128"/>
              </a:rPr>
              <a:t>Guztiak</a:t>
            </a:r>
            <a:r>
              <a:rPr lang="es-ES" sz="2000" dirty="0" smtClean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daude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kontraindikatuta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gibeleko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gaixotasun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aktiboan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edo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ezin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azal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daitezkeen</a:t>
            </a:r>
            <a:r>
              <a:rPr lang="es-ES" sz="2000" dirty="0">
                <a:latin typeface="Arial Unicode MS" pitchFamily="34" charset="-128"/>
              </a:rPr>
              <a:t> transaminasa </a:t>
            </a:r>
            <a:r>
              <a:rPr lang="es-ES" sz="2000" dirty="0" err="1">
                <a:latin typeface="Arial Unicode MS" pitchFamily="34" charset="-128"/>
              </a:rPr>
              <a:t>serikoen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gorakada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etengabeak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 smtClean="0">
                <a:latin typeface="Arial Unicode MS" pitchFamily="34" charset="-128"/>
              </a:rPr>
              <a:t>baldin</a:t>
            </a:r>
            <a:r>
              <a:rPr lang="es-ES" sz="2000" dirty="0" smtClean="0">
                <a:latin typeface="Arial Unicode MS" pitchFamily="34" charset="-128"/>
              </a:rPr>
              <a:t> </a:t>
            </a:r>
            <a:r>
              <a:rPr lang="es-ES" sz="2000" dirty="0" err="1" smtClean="0">
                <a:latin typeface="Arial Unicode MS" pitchFamily="34" charset="-128"/>
              </a:rPr>
              <a:t>badaude</a:t>
            </a:r>
            <a:r>
              <a:rPr lang="es-ES" sz="2000" dirty="0" smtClean="0">
                <a:latin typeface="Arial Unicode MS" pitchFamily="34" charset="-128"/>
              </a:rPr>
              <a:t>.</a:t>
            </a:r>
            <a:endParaRPr lang="es-ES" sz="2800" b="1" dirty="0">
              <a:solidFill>
                <a:srgbClr val="4BACC6"/>
              </a:solidFill>
              <a:latin typeface="Arial Unicode MS" pitchFamily="34" charset="-128"/>
            </a:endParaRP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6648"/>
            <a:ext cx="8229600" cy="1143000"/>
          </a:xfrm>
        </p:spPr>
        <p:txBody>
          <a:bodyPr/>
          <a:lstStyle/>
          <a:p>
            <a:r>
              <a:rPr lang="es-ES" dirty="0" err="1"/>
              <a:t>Hipolipemianteak</a:t>
            </a:r>
            <a:r>
              <a:rPr lang="es-ES" dirty="0"/>
              <a:t> </a:t>
            </a:r>
            <a:r>
              <a:rPr lang="es-ES" dirty="0" smtClean="0">
                <a:solidFill>
                  <a:schemeClr val="tx2"/>
                </a:solidFill>
                <a:latin typeface="Arial Black" pitchFamily="34" charset="0"/>
              </a:rPr>
              <a:t>(II)</a:t>
            </a:r>
            <a:endParaRPr lang="es-ES" dirty="0">
              <a:solidFill>
                <a:schemeClr val="tx2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0664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idx="4294967295"/>
          </p:nvPr>
        </p:nvSpPr>
        <p:spPr bwMode="auto">
          <a:xfrm>
            <a:off x="16148" y="1196752"/>
            <a:ext cx="9020348" cy="6480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lvl="0" indent="0">
              <a:buClr>
                <a:srgbClr val="4BACC6">
                  <a:lumMod val="50000"/>
                </a:srgbClr>
              </a:buClr>
              <a:buNone/>
            </a:pPr>
            <a:r>
              <a:rPr lang="es-ES" b="1" dirty="0" err="1" smtClean="0">
                <a:solidFill>
                  <a:srgbClr val="4BACC6"/>
                </a:solidFill>
                <a:latin typeface="Arial Unicode MS" pitchFamily="34" charset="-128"/>
              </a:rPr>
              <a:t>Fibratoak</a:t>
            </a:r>
            <a:r>
              <a:rPr lang="es-ES" b="1" dirty="0" smtClean="0">
                <a:solidFill>
                  <a:srgbClr val="4BACC6"/>
                </a:solidFill>
                <a:latin typeface="Arial Unicode MS" pitchFamily="34" charset="-128"/>
              </a:rPr>
              <a:t> </a:t>
            </a:r>
            <a:endParaRPr lang="es-ES" sz="2800" b="1" dirty="0">
              <a:solidFill>
                <a:srgbClr val="4BACC6"/>
              </a:solidFill>
              <a:latin typeface="Arial Unicode MS" pitchFamily="34" charset="-128"/>
            </a:endParaRPr>
          </a:p>
          <a:p>
            <a:pPr lvl="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s-ES" sz="2000" dirty="0" smtClean="0">
                <a:latin typeface="Arial Unicode MS" pitchFamily="34" charset="-128"/>
              </a:rPr>
              <a:t>FT-</a:t>
            </a:r>
            <a:r>
              <a:rPr lang="es-ES" sz="2000" dirty="0" err="1" smtClean="0">
                <a:latin typeface="Arial Unicode MS" pitchFamily="34" charset="-128"/>
              </a:rPr>
              <a:t>ren</a:t>
            </a:r>
            <a:r>
              <a:rPr lang="es-ES" sz="2000" dirty="0" smtClean="0">
                <a:latin typeface="Arial Unicode MS" pitchFamily="34" charset="-128"/>
              </a:rPr>
              <a:t> </a:t>
            </a:r>
            <a:r>
              <a:rPr lang="es-ES" sz="2000" dirty="0" err="1" smtClean="0">
                <a:latin typeface="Arial Unicode MS" pitchFamily="34" charset="-128"/>
              </a:rPr>
              <a:t>arabera</a:t>
            </a:r>
            <a:r>
              <a:rPr lang="es-ES" sz="2000" dirty="0">
                <a:latin typeface="Arial Unicode MS" pitchFamily="34" charset="-128"/>
              </a:rPr>
              <a:t>, </a:t>
            </a:r>
            <a:r>
              <a:rPr lang="es-ES" sz="2000" dirty="0" err="1" smtClean="0">
                <a:latin typeface="Arial Unicode MS" pitchFamily="34" charset="-128"/>
              </a:rPr>
              <a:t>kontraindikatuta</a:t>
            </a:r>
            <a:r>
              <a:rPr lang="es-ES" sz="2000" dirty="0" smtClean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daude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gibeleko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gaixotasunean</a:t>
            </a:r>
            <a:r>
              <a:rPr lang="es-ES" sz="2000" dirty="0" smtClean="0">
                <a:latin typeface="Arial Unicode MS" pitchFamily="34" charset="-128"/>
              </a:rPr>
              <a:t>.</a:t>
            </a:r>
          </a:p>
          <a:p>
            <a:pPr marL="0" lvl="0" indent="0" algn="just">
              <a:spcAft>
                <a:spcPts val="0"/>
              </a:spcAft>
              <a:buNone/>
            </a:pPr>
            <a:r>
              <a:rPr lang="es-ES" b="1" dirty="0" err="1" smtClean="0">
                <a:solidFill>
                  <a:srgbClr val="4BACC6"/>
                </a:solidFill>
                <a:latin typeface="Arial Unicode MS" pitchFamily="34" charset="-128"/>
              </a:rPr>
              <a:t>Ezetimiba</a:t>
            </a:r>
            <a:endParaRPr lang="es-ES" b="1" dirty="0" smtClean="0">
              <a:solidFill>
                <a:srgbClr val="4BACC6"/>
              </a:solidFill>
              <a:latin typeface="Arial Unicode MS" pitchFamily="34" charset="-128"/>
            </a:endParaRPr>
          </a:p>
          <a:p>
            <a:pPr lvl="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s-ES" sz="2000" dirty="0" smtClean="0">
                <a:latin typeface="Arial Unicode MS" pitchFamily="34" charset="-128"/>
              </a:rPr>
              <a:t>Ez </a:t>
            </a:r>
            <a:r>
              <a:rPr lang="es-ES" sz="2000" dirty="0">
                <a:latin typeface="Arial Unicode MS" pitchFamily="34" charset="-128"/>
              </a:rPr>
              <a:t>da </a:t>
            </a:r>
            <a:r>
              <a:rPr lang="es-ES" sz="2000" dirty="0" err="1">
                <a:latin typeface="Arial Unicode MS" pitchFamily="34" charset="-128"/>
              </a:rPr>
              <a:t>beharrezkoa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dosia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doitzea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gibeleko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narriadura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arina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duten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pazienteetan</a:t>
            </a:r>
            <a:r>
              <a:rPr lang="es-ES" sz="2000" dirty="0">
                <a:latin typeface="Arial Unicode MS" pitchFamily="34" charset="-128"/>
              </a:rPr>
              <a:t> (</a:t>
            </a:r>
            <a:r>
              <a:rPr lang="es-ES" sz="2000" dirty="0" err="1">
                <a:latin typeface="Arial Unicode MS" pitchFamily="34" charset="-128"/>
              </a:rPr>
              <a:t>Child</a:t>
            </a:r>
            <a:r>
              <a:rPr lang="es-ES" sz="2000" dirty="0">
                <a:latin typeface="Arial Unicode MS" pitchFamily="34" charset="-128"/>
              </a:rPr>
              <a:t>-</a:t>
            </a:r>
            <a:r>
              <a:rPr lang="es-ES" sz="2000" dirty="0" err="1">
                <a:latin typeface="Arial Unicode MS" pitchFamily="34" charset="-128"/>
              </a:rPr>
              <a:t>Pugh</a:t>
            </a:r>
            <a:r>
              <a:rPr lang="es-ES" sz="2000" dirty="0">
                <a:latin typeface="Arial Unicode MS" pitchFamily="34" charset="-128"/>
              </a:rPr>
              <a:t>-en </a:t>
            </a:r>
            <a:r>
              <a:rPr lang="es-ES" sz="2000" dirty="0" err="1">
                <a:latin typeface="Arial Unicode MS" pitchFamily="34" charset="-128"/>
              </a:rPr>
              <a:t>puntuazioa</a:t>
            </a:r>
            <a:r>
              <a:rPr lang="es-ES" sz="2000" dirty="0">
                <a:latin typeface="Arial Unicode MS" pitchFamily="34" charset="-128"/>
              </a:rPr>
              <a:t> : 5-6</a:t>
            </a:r>
            <a:r>
              <a:rPr lang="es-ES" sz="2000" dirty="0" smtClean="0">
                <a:latin typeface="Arial Unicode MS" pitchFamily="34" charset="-128"/>
              </a:rPr>
              <a:t>).</a:t>
            </a:r>
          </a:p>
          <a:p>
            <a:pPr lvl="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s-ES" sz="2000" dirty="0" smtClean="0">
                <a:latin typeface="Arial Unicode MS" pitchFamily="34" charset="-128"/>
              </a:rPr>
              <a:t>Ez da </a:t>
            </a:r>
            <a:r>
              <a:rPr lang="es-ES" sz="2000" dirty="0" err="1" smtClean="0">
                <a:latin typeface="Arial Unicode MS" pitchFamily="34" charset="-128"/>
              </a:rPr>
              <a:t>gomendatzen</a:t>
            </a:r>
            <a:r>
              <a:rPr lang="es-ES" sz="2000" dirty="0" smtClean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gibeleko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narriadura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moderatua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edo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larria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duten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pazienteetan</a:t>
            </a:r>
            <a:r>
              <a:rPr lang="es-ES" sz="2000" dirty="0">
                <a:latin typeface="Arial Unicode MS" pitchFamily="34" charset="-128"/>
              </a:rPr>
              <a:t> (</a:t>
            </a:r>
            <a:r>
              <a:rPr lang="es-ES" sz="2000" dirty="0" err="1">
                <a:latin typeface="Arial Unicode MS" pitchFamily="34" charset="-128"/>
              </a:rPr>
              <a:t>Child</a:t>
            </a:r>
            <a:r>
              <a:rPr lang="es-ES" sz="2000" dirty="0">
                <a:latin typeface="Arial Unicode MS" pitchFamily="34" charset="-128"/>
              </a:rPr>
              <a:t>-</a:t>
            </a:r>
            <a:r>
              <a:rPr lang="es-ES" sz="2000" dirty="0" err="1">
                <a:latin typeface="Arial Unicode MS" pitchFamily="34" charset="-128"/>
              </a:rPr>
              <a:t>Pugh</a:t>
            </a:r>
            <a:r>
              <a:rPr lang="es-ES" sz="2000" dirty="0">
                <a:latin typeface="Arial Unicode MS" pitchFamily="34" charset="-128"/>
              </a:rPr>
              <a:t>-en </a:t>
            </a:r>
            <a:r>
              <a:rPr lang="es-ES" sz="2000" dirty="0" err="1">
                <a:latin typeface="Arial Unicode MS" pitchFamily="34" charset="-128"/>
              </a:rPr>
              <a:t>puntuazioa</a:t>
            </a:r>
            <a:r>
              <a:rPr lang="es-ES" sz="2000" dirty="0">
                <a:latin typeface="Arial Unicode MS" pitchFamily="34" charset="-128"/>
              </a:rPr>
              <a:t>: &gt; 7), </a:t>
            </a:r>
            <a:r>
              <a:rPr lang="es-ES" sz="2000" dirty="0" err="1">
                <a:latin typeface="Arial Unicode MS" pitchFamily="34" charset="-128"/>
              </a:rPr>
              <a:t>ezezagunak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baitira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paziente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horiek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b="1" dirty="0" err="1">
                <a:solidFill>
                  <a:schemeClr val="tx2"/>
                </a:solidFill>
                <a:latin typeface="Arial Unicode MS" pitchFamily="34" charset="-128"/>
              </a:rPr>
              <a:t>ezetimibaren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eraginpean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egotearen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ondorioak</a:t>
            </a:r>
            <a:r>
              <a:rPr lang="es-ES" sz="2000" dirty="0">
                <a:latin typeface="Arial Unicode MS" pitchFamily="34" charset="-128"/>
              </a:rPr>
              <a:t>.</a:t>
            </a:r>
            <a:endParaRPr lang="es-ES" sz="2000" b="1" dirty="0">
              <a:solidFill>
                <a:schemeClr val="tx2"/>
              </a:solidFill>
              <a:latin typeface="Arial Unicode MS" pitchFamily="34" charset="-128"/>
            </a:endParaRP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6648"/>
            <a:ext cx="8229600" cy="1143000"/>
          </a:xfrm>
        </p:spPr>
        <p:txBody>
          <a:bodyPr/>
          <a:lstStyle/>
          <a:p>
            <a:r>
              <a:rPr lang="es-ES" dirty="0" err="1"/>
              <a:t>Hipolipemianteak</a:t>
            </a:r>
            <a:r>
              <a:rPr lang="es-ES" dirty="0"/>
              <a:t> </a:t>
            </a:r>
            <a:r>
              <a:rPr lang="es-ES" dirty="0" smtClean="0">
                <a:solidFill>
                  <a:schemeClr val="tx2"/>
                </a:solidFill>
                <a:latin typeface="Arial Black" pitchFamily="34" charset="0"/>
              </a:rPr>
              <a:t>(III)</a:t>
            </a:r>
            <a:endParaRPr lang="es-ES" dirty="0">
              <a:solidFill>
                <a:schemeClr val="tx2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3739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idx="4294967295"/>
          </p:nvPr>
        </p:nvSpPr>
        <p:spPr bwMode="auto">
          <a:xfrm>
            <a:off x="0" y="764704"/>
            <a:ext cx="9036496" cy="6480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Clr>
                <a:srgbClr val="4BACC6">
                  <a:lumMod val="50000"/>
                </a:srgbClr>
              </a:buClr>
            </a:pPr>
            <a:r>
              <a:rPr lang="es-ES" sz="2000" dirty="0" err="1">
                <a:latin typeface="Arial Unicode MS" pitchFamily="34" charset="-128"/>
              </a:rPr>
              <a:t>Zirrosia</a:t>
            </a:r>
            <a:r>
              <a:rPr lang="es-ES" sz="2000" dirty="0">
                <a:latin typeface="Arial Unicode MS" pitchFamily="34" charset="-128"/>
              </a:rPr>
              <a:t> eta arteria-</a:t>
            </a:r>
            <a:r>
              <a:rPr lang="es-ES" sz="2000" dirty="0" err="1">
                <a:latin typeface="Arial Unicode MS" pitchFamily="34" charset="-128"/>
              </a:rPr>
              <a:t>hipertentsioaren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aurrekariak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dituzten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pazienteak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normotentso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bihurtzen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dira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pixkanaka</a:t>
            </a:r>
            <a:r>
              <a:rPr lang="es-ES" sz="2000" dirty="0">
                <a:latin typeface="Arial Unicode MS" pitchFamily="34" charset="-128"/>
              </a:rPr>
              <a:t>, eta </a:t>
            </a:r>
            <a:r>
              <a:rPr lang="es-ES" sz="2000" dirty="0" err="1">
                <a:latin typeface="Arial Unicode MS" pitchFamily="34" charset="-128"/>
              </a:rPr>
              <a:t>gaixotasunak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aurrera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egin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ahala</a:t>
            </a:r>
            <a:r>
              <a:rPr lang="es-ES" sz="2000" dirty="0">
                <a:latin typeface="Arial Unicode MS" pitchFamily="34" charset="-128"/>
              </a:rPr>
              <a:t>, </a:t>
            </a:r>
            <a:r>
              <a:rPr lang="es-ES" sz="2000" dirty="0" err="1">
                <a:latin typeface="Arial Unicode MS" pitchFamily="34" charset="-128"/>
              </a:rPr>
              <a:t>hipotentsioa</a:t>
            </a:r>
            <a:r>
              <a:rPr lang="es-ES" sz="2000" dirty="0">
                <a:latin typeface="Arial Unicode MS" pitchFamily="34" charset="-128"/>
              </a:rPr>
              <a:t> ere izan </a:t>
            </a:r>
            <a:r>
              <a:rPr lang="es-ES" sz="2000" dirty="0" err="1">
                <a:latin typeface="Arial Unicode MS" pitchFamily="34" charset="-128"/>
              </a:rPr>
              <a:t>dezakete</a:t>
            </a:r>
            <a:r>
              <a:rPr lang="es-ES" sz="2000" dirty="0">
                <a:latin typeface="Arial Unicode MS" pitchFamily="34" charset="-128"/>
              </a:rPr>
              <a:t>. </a:t>
            </a:r>
            <a:endParaRPr lang="es-ES" sz="2000" dirty="0" smtClean="0">
              <a:latin typeface="Arial Unicode MS" pitchFamily="34" charset="-128"/>
            </a:endParaRPr>
          </a:p>
          <a:p>
            <a:pPr>
              <a:buClr>
                <a:srgbClr val="4BACC6">
                  <a:lumMod val="50000"/>
                </a:srgbClr>
              </a:buClr>
            </a:pPr>
            <a:r>
              <a:rPr lang="es-ES" sz="2000" dirty="0" err="1">
                <a:latin typeface="Arial Unicode MS" pitchFamily="34" charset="-128"/>
              </a:rPr>
              <a:t>Zirrosiaren</a:t>
            </a:r>
            <a:r>
              <a:rPr lang="es-ES" sz="2000" dirty="0">
                <a:latin typeface="Arial Unicode MS" pitchFamily="34" charset="-128"/>
              </a:rPr>
              <a:t> etapa </a:t>
            </a:r>
            <a:r>
              <a:rPr lang="es-ES" sz="2000" dirty="0" err="1">
                <a:latin typeface="Arial Unicode MS" pitchFamily="34" charset="-128"/>
              </a:rPr>
              <a:t>aurreratuetan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gertatzen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diren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aldaketa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hemodinamikoak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direla</a:t>
            </a:r>
            <a:r>
              <a:rPr lang="es-ES" sz="2000" dirty="0">
                <a:latin typeface="Arial Unicode MS" pitchFamily="34" charset="-128"/>
              </a:rPr>
              <a:t> eta, </a:t>
            </a:r>
            <a:r>
              <a:rPr lang="es-ES" sz="2000" b="1" dirty="0" err="1">
                <a:solidFill>
                  <a:schemeClr val="tx2"/>
                </a:solidFill>
                <a:latin typeface="Arial Unicode MS" pitchFamily="34" charset="-128"/>
              </a:rPr>
              <a:t>tratamendu</a:t>
            </a:r>
            <a:r>
              <a:rPr lang="es-ES" sz="2000" b="1" dirty="0">
                <a:solidFill>
                  <a:schemeClr val="tx2"/>
                </a:solidFill>
                <a:latin typeface="Arial Unicode MS" pitchFamily="34" charset="-128"/>
              </a:rPr>
              <a:t> </a:t>
            </a:r>
            <a:r>
              <a:rPr lang="es-ES" sz="2000" b="1" dirty="0" err="1">
                <a:solidFill>
                  <a:schemeClr val="tx2"/>
                </a:solidFill>
                <a:latin typeface="Arial Unicode MS" pitchFamily="34" charset="-128"/>
              </a:rPr>
              <a:t>antihipertentsiboa</a:t>
            </a:r>
            <a:r>
              <a:rPr lang="es-ES" sz="2000" b="1" dirty="0">
                <a:solidFill>
                  <a:schemeClr val="tx2"/>
                </a:solidFill>
                <a:latin typeface="Arial Unicode MS" pitchFamily="34" charset="-128"/>
              </a:rPr>
              <a:t> </a:t>
            </a:r>
            <a:r>
              <a:rPr lang="es-ES" sz="2000" b="1" dirty="0" err="1">
                <a:solidFill>
                  <a:schemeClr val="tx2"/>
                </a:solidFill>
                <a:latin typeface="Arial Unicode MS" pitchFamily="34" charset="-128"/>
              </a:rPr>
              <a:t>etetea</a:t>
            </a:r>
            <a:r>
              <a:rPr lang="es-ES" sz="2000" b="1" dirty="0">
                <a:solidFill>
                  <a:schemeClr val="tx2"/>
                </a:solidFill>
                <a:latin typeface="Arial Unicode MS" pitchFamily="34" charset="-128"/>
              </a:rPr>
              <a:t> </a:t>
            </a:r>
            <a:r>
              <a:rPr lang="es-ES" sz="2000" b="1" dirty="0" err="1">
                <a:solidFill>
                  <a:schemeClr val="tx2"/>
                </a:solidFill>
                <a:latin typeface="Arial Unicode MS" pitchFamily="34" charset="-128"/>
              </a:rPr>
              <a:t>beharrezkoa</a:t>
            </a:r>
            <a:r>
              <a:rPr lang="es-ES" sz="2000" b="1" dirty="0">
                <a:solidFill>
                  <a:schemeClr val="tx2"/>
                </a:solidFill>
                <a:latin typeface="Arial Unicode MS" pitchFamily="34" charset="-128"/>
              </a:rPr>
              <a:t> izan </a:t>
            </a:r>
            <a:r>
              <a:rPr lang="es-ES" sz="2000" b="1" dirty="0" err="1">
                <a:solidFill>
                  <a:schemeClr val="tx2"/>
                </a:solidFill>
                <a:latin typeface="Arial Unicode MS" pitchFamily="34" charset="-128"/>
              </a:rPr>
              <a:t>daiteke</a:t>
            </a:r>
            <a:r>
              <a:rPr lang="es-ES" sz="2000" b="1" dirty="0">
                <a:solidFill>
                  <a:schemeClr val="tx2"/>
                </a:solidFill>
                <a:latin typeface="Arial Unicode MS" pitchFamily="34" charset="-128"/>
              </a:rPr>
              <a:t> </a:t>
            </a:r>
            <a:r>
              <a:rPr lang="es-ES" sz="2000" b="1" dirty="0" err="1">
                <a:solidFill>
                  <a:schemeClr val="tx2"/>
                </a:solidFill>
                <a:latin typeface="Arial Unicode MS" pitchFamily="34" charset="-128"/>
              </a:rPr>
              <a:t>zirrosi</a:t>
            </a:r>
            <a:r>
              <a:rPr lang="es-ES" sz="2000" b="1" dirty="0">
                <a:solidFill>
                  <a:schemeClr val="tx2"/>
                </a:solidFill>
                <a:latin typeface="Arial Unicode MS" pitchFamily="34" charset="-128"/>
              </a:rPr>
              <a:t> </a:t>
            </a:r>
            <a:r>
              <a:rPr lang="es-ES" sz="2000" b="1" dirty="0" err="1">
                <a:solidFill>
                  <a:schemeClr val="tx2"/>
                </a:solidFill>
                <a:latin typeface="Arial Unicode MS" pitchFamily="34" charset="-128"/>
              </a:rPr>
              <a:t>deskonpentsatua</a:t>
            </a:r>
            <a:r>
              <a:rPr lang="es-ES" sz="2000" b="1" dirty="0">
                <a:solidFill>
                  <a:schemeClr val="tx2"/>
                </a:solidFill>
                <a:latin typeface="Arial Unicode MS" pitchFamily="34" charset="-128"/>
              </a:rPr>
              <a:t> eta </a:t>
            </a:r>
            <a:r>
              <a:rPr lang="es-ES" sz="2000" b="1" dirty="0" err="1">
                <a:solidFill>
                  <a:schemeClr val="tx2"/>
                </a:solidFill>
                <a:latin typeface="Arial Unicode MS" pitchFamily="34" charset="-128"/>
              </a:rPr>
              <a:t>aszitisa</a:t>
            </a:r>
            <a:r>
              <a:rPr lang="es-ES" sz="2000" b="1" dirty="0">
                <a:solidFill>
                  <a:schemeClr val="tx2"/>
                </a:solidFill>
                <a:latin typeface="Arial Unicode MS" pitchFamily="34" charset="-128"/>
              </a:rPr>
              <a:t> </a:t>
            </a:r>
            <a:r>
              <a:rPr lang="es-ES" sz="2000" b="1" dirty="0" err="1">
                <a:solidFill>
                  <a:schemeClr val="tx2"/>
                </a:solidFill>
                <a:latin typeface="Arial Unicode MS" pitchFamily="34" charset="-128"/>
              </a:rPr>
              <a:t>edo</a:t>
            </a:r>
            <a:r>
              <a:rPr lang="es-ES" sz="2000" b="1" dirty="0">
                <a:solidFill>
                  <a:schemeClr val="tx2"/>
                </a:solidFill>
                <a:latin typeface="Arial Unicode MS" pitchFamily="34" charset="-128"/>
              </a:rPr>
              <a:t> </a:t>
            </a:r>
            <a:r>
              <a:rPr lang="es-ES" sz="2000" b="1" dirty="0" err="1">
                <a:solidFill>
                  <a:schemeClr val="tx2"/>
                </a:solidFill>
                <a:latin typeface="Arial Unicode MS" pitchFamily="34" charset="-128"/>
              </a:rPr>
              <a:t>hipotentsioa</a:t>
            </a:r>
            <a:r>
              <a:rPr lang="es-ES" sz="2000" b="1" dirty="0">
                <a:solidFill>
                  <a:schemeClr val="tx2"/>
                </a:solidFill>
                <a:latin typeface="Arial Unicode MS" pitchFamily="34" charset="-128"/>
              </a:rPr>
              <a:t> </a:t>
            </a:r>
            <a:r>
              <a:rPr lang="es-ES" sz="2000" b="1" dirty="0" err="1">
                <a:solidFill>
                  <a:schemeClr val="tx2"/>
                </a:solidFill>
                <a:latin typeface="Arial Unicode MS" pitchFamily="34" charset="-128"/>
              </a:rPr>
              <a:t>duten</a:t>
            </a:r>
            <a:r>
              <a:rPr lang="es-ES" sz="2000" b="1" dirty="0">
                <a:solidFill>
                  <a:schemeClr val="tx2"/>
                </a:solidFill>
                <a:latin typeface="Arial Unicode MS" pitchFamily="34" charset="-128"/>
              </a:rPr>
              <a:t> </a:t>
            </a:r>
            <a:r>
              <a:rPr lang="es-ES" sz="2000" b="1" dirty="0" err="1" smtClean="0">
                <a:solidFill>
                  <a:schemeClr val="tx2"/>
                </a:solidFill>
                <a:latin typeface="Arial Unicode MS" pitchFamily="34" charset="-128"/>
              </a:rPr>
              <a:t>pazienteetan</a:t>
            </a:r>
            <a:r>
              <a:rPr lang="es-ES" sz="2000" b="1" dirty="0" smtClean="0">
                <a:solidFill>
                  <a:schemeClr val="tx2"/>
                </a:solidFill>
                <a:latin typeface="Arial Unicode MS" pitchFamily="34" charset="-128"/>
              </a:rPr>
              <a:t>.</a:t>
            </a:r>
            <a:endParaRPr lang="es-ES" sz="2000" b="1" dirty="0">
              <a:solidFill>
                <a:schemeClr val="tx2"/>
              </a:solidFill>
              <a:latin typeface="Arial Unicode MS" pitchFamily="34" charset="-128"/>
            </a:endParaRPr>
          </a:p>
          <a:p>
            <a:pPr marL="0" indent="0">
              <a:buClr>
                <a:srgbClr val="4BACC6">
                  <a:lumMod val="50000"/>
                </a:srgbClr>
              </a:buClr>
              <a:buNone/>
            </a:pPr>
            <a:r>
              <a:rPr lang="es-ES" b="1" dirty="0" err="1" smtClean="0">
                <a:solidFill>
                  <a:srgbClr val="4BACC6"/>
                </a:solidFill>
                <a:latin typeface="Arial Unicode MS" pitchFamily="34" charset="-128"/>
              </a:rPr>
              <a:t>AEBIak</a:t>
            </a:r>
            <a:endParaRPr lang="es-ES" sz="2800" b="1" dirty="0" smtClean="0">
              <a:solidFill>
                <a:srgbClr val="4BACC6"/>
              </a:solidFill>
              <a:latin typeface="Arial Unicode MS" pitchFamily="34" charset="-128"/>
            </a:endParaRPr>
          </a:p>
          <a:p>
            <a:pPr lvl="0"/>
            <a:r>
              <a:rPr lang="es-ES" sz="2000" dirty="0" err="1" smtClean="0">
                <a:latin typeface="Arial Unicode MS" pitchFamily="34" charset="-128"/>
              </a:rPr>
              <a:t>Kasu</a:t>
            </a:r>
            <a:r>
              <a:rPr lang="es-ES" sz="2000" dirty="0" smtClean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arraroren</a:t>
            </a:r>
            <a:r>
              <a:rPr lang="es-ES" sz="2000" dirty="0">
                <a:latin typeface="Arial Unicode MS" pitchFamily="34" charset="-128"/>
              </a:rPr>
              <a:t> batean </a:t>
            </a:r>
            <a:r>
              <a:rPr lang="es-ES" sz="2000" dirty="0" err="1" smtClean="0">
                <a:latin typeface="Arial Unicode MS" pitchFamily="34" charset="-128"/>
              </a:rPr>
              <a:t>ikterizia</a:t>
            </a:r>
            <a:r>
              <a:rPr lang="es-ES" sz="2000" dirty="0" smtClean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kolestasikoarekin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edo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hepatitisarekin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hasi</a:t>
            </a:r>
            <a:r>
              <a:rPr lang="es-ES" sz="2000" dirty="0">
                <a:latin typeface="Arial Unicode MS" pitchFamily="34" charset="-128"/>
              </a:rPr>
              <a:t> eta </a:t>
            </a:r>
            <a:r>
              <a:rPr lang="es-ES" sz="2000" dirty="0" err="1">
                <a:latin typeface="Arial Unicode MS" pitchFamily="34" charset="-128"/>
              </a:rPr>
              <a:t>gibeleko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nekrosi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fulminantearekin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amaitzen</a:t>
            </a:r>
            <a:r>
              <a:rPr lang="es-ES" sz="2000" dirty="0">
                <a:latin typeface="Arial Unicode MS" pitchFamily="34" charset="-128"/>
              </a:rPr>
              <a:t> den </a:t>
            </a:r>
            <a:r>
              <a:rPr lang="es-ES" sz="2000" dirty="0" err="1">
                <a:latin typeface="Arial Unicode MS" pitchFamily="34" charset="-128"/>
              </a:rPr>
              <a:t>sindrome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batekin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lotu</a:t>
            </a:r>
            <a:r>
              <a:rPr lang="es-ES" sz="2000" dirty="0">
                <a:latin typeface="Arial Unicode MS" pitchFamily="34" charset="-128"/>
              </a:rPr>
              <a:t> izan </a:t>
            </a:r>
            <a:r>
              <a:rPr lang="es-ES" sz="2000" dirty="0" err="1">
                <a:latin typeface="Arial Unicode MS" pitchFamily="34" charset="-128"/>
              </a:rPr>
              <a:t>dira</a:t>
            </a:r>
            <a:r>
              <a:rPr lang="es-ES" sz="2000" dirty="0">
                <a:latin typeface="Arial Unicode MS" pitchFamily="34" charset="-128"/>
              </a:rPr>
              <a:t>. </a:t>
            </a:r>
            <a:r>
              <a:rPr lang="es-ES" sz="2000" dirty="0" err="1">
                <a:latin typeface="Arial Unicode MS" pitchFamily="34" charset="-128"/>
              </a:rPr>
              <a:t>Ikterizia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edo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gibeleko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 smtClean="0">
                <a:latin typeface="Arial Unicode MS" pitchFamily="34" charset="-128"/>
              </a:rPr>
              <a:t>entzimen</a:t>
            </a:r>
            <a:r>
              <a:rPr lang="es-ES" sz="2000" b="1" dirty="0" smtClean="0">
                <a:latin typeface="Arial Unicode MS" pitchFamily="34" charset="-128"/>
              </a:rPr>
              <a:t>↑</a:t>
            </a:r>
            <a:r>
              <a:rPr lang="es-ES" sz="2000" dirty="0" smtClean="0">
                <a:latin typeface="Arial Unicode MS" pitchFamily="34" charset="-128"/>
              </a:rPr>
              <a:t> </a:t>
            </a:r>
            <a:r>
              <a:rPr lang="es-ES" sz="2000" dirty="0" err="1" smtClean="0">
                <a:latin typeface="Arial Unicode MS" pitchFamily="34" charset="-128"/>
              </a:rPr>
              <a:t>nabarmenak</a:t>
            </a:r>
            <a:r>
              <a:rPr lang="es-ES" sz="2000" dirty="0" smtClean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agertzen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badira</a:t>
            </a:r>
            <a:r>
              <a:rPr lang="es-ES" sz="2000" dirty="0">
                <a:latin typeface="Arial Unicode MS" pitchFamily="34" charset="-128"/>
              </a:rPr>
              <a:t>, </a:t>
            </a:r>
            <a:r>
              <a:rPr lang="es-ES" sz="2000" dirty="0" err="1">
                <a:latin typeface="Arial Unicode MS" pitchFamily="34" charset="-128"/>
              </a:rPr>
              <a:t>etetea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gomendatzen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smtClean="0">
                <a:latin typeface="Arial Unicode MS" pitchFamily="34" charset="-128"/>
              </a:rPr>
              <a:t>da.</a:t>
            </a:r>
          </a:p>
          <a:p>
            <a:pPr lvl="0"/>
            <a:r>
              <a:rPr lang="es-ES" sz="2000" dirty="0" err="1" smtClean="0">
                <a:latin typeface="Arial Unicode MS" pitchFamily="34" charset="-128"/>
              </a:rPr>
              <a:t>Eskuarki</a:t>
            </a:r>
            <a:r>
              <a:rPr lang="es-ES" sz="2000" dirty="0">
                <a:latin typeface="Arial Unicode MS" pitchFamily="34" charset="-128"/>
              </a:rPr>
              <a:t>, </a:t>
            </a:r>
            <a:r>
              <a:rPr lang="es-ES" sz="2000" dirty="0" err="1">
                <a:latin typeface="Arial Unicode MS" pitchFamily="34" charset="-128"/>
              </a:rPr>
              <a:t>ongi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onartzen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dira</a:t>
            </a:r>
            <a:r>
              <a:rPr lang="es-ES" sz="2000" dirty="0">
                <a:latin typeface="Arial Unicode MS" pitchFamily="34" charset="-128"/>
              </a:rPr>
              <a:t>, eta </a:t>
            </a:r>
            <a:r>
              <a:rPr lang="es-ES" sz="2000" dirty="0" err="1">
                <a:latin typeface="Arial Unicode MS" pitchFamily="34" charset="-128"/>
              </a:rPr>
              <a:t>ez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dute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dosia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doitzerik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behar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smtClean="0">
                <a:latin typeface="Arial Unicode MS" pitchFamily="34" charset="-128"/>
              </a:rPr>
              <a:t>GGK </a:t>
            </a:r>
            <a:r>
              <a:rPr lang="es-ES" sz="2000" dirty="0" err="1" smtClean="0">
                <a:latin typeface="Arial Unicode MS" pitchFamily="34" charset="-128"/>
              </a:rPr>
              <a:t>aurreratua</a:t>
            </a:r>
            <a:r>
              <a:rPr lang="es-ES" sz="2000" dirty="0" smtClean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edo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zirrosi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konpentsatua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duten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pazienteetan</a:t>
            </a:r>
            <a:r>
              <a:rPr lang="es-ES" sz="2000" dirty="0">
                <a:latin typeface="Arial Unicode MS" pitchFamily="34" charset="-128"/>
              </a:rPr>
              <a:t>. </a:t>
            </a:r>
            <a:r>
              <a:rPr lang="es-ES" sz="2000" dirty="0" err="1">
                <a:latin typeface="Arial Unicode MS" pitchFamily="34" charset="-128"/>
              </a:rPr>
              <a:t>Hobe</a:t>
            </a:r>
            <a:r>
              <a:rPr lang="es-ES" sz="2000" dirty="0">
                <a:latin typeface="Arial Unicode MS" pitchFamily="34" charset="-128"/>
              </a:rPr>
              <a:t> da </a:t>
            </a:r>
            <a:r>
              <a:rPr lang="es-ES" sz="2000" dirty="0" err="1">
                <a:latin typeface="Arial Unicode MS" pitchFamily="34" charset="-128"/>
              </a:rPr>
              <a:t>profarmakoak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ez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diren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sendagaiak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 smtClean="0">
                <a:latin typeface="Arial Unicode MS" pitchFamily="34" charset="-128"/>
              </a:rPr>
              <a:t>erabiltzea</a:t>
            </a:r>
            <a:r>
              <a:rPr lang="es-ES" sz="2000" dirty="0" smtClean="0">
                <a:latin typeface="Arial Unicode MS" pitchFamily="34" charset="-128"/>
              </a:rPr>
              <a:t>, </a:t>
            </a:r>
            <a:r>
              <a:rPr lang="es-ES" sz="2000" dirty="0" err="1" smtClean="0">
                <a:latin typeface="Arial Unicode MS" pitchFamily="34" charset="-128"/>
              </a:rPr>
              <a:t>adibidez</a:t>
            </a:r>
            <a:r>
              <a:rPr lang="es-ES" sz="2000" dirty="0">
                <a:latin typeface="Arial Unicode MS" pitchFamily="34" charset="-128"/>
              </a:rPr>
              <a:t>, </a:t>
            </a:r>
            <a:r>
              <a:rPr lang="es-ES" sz="2000" b="1" dirty="0" err="1">
                <a:solidFill>
                  <a:schemeClr val="tx2"/>
                </a:solidFill>
                <a:latin typeface="Arial Unicode MS" pitchFamily="34" charset="-128"/>
              </a:rPr>
              <a:t>lis</a:t>
            </a:r>
            <a:r>
              <a:rPr lang="es-ES" sz="2000" b="1" dirty="0" err="1" smtClean="0">
                <a:solidFill>
                  <a:schemeClr val="tx2"/>
                </a:solidFill>
                <a:latin typeface="Arial Unicode MS" pitchFamily="34" charset="-128"/>
              </a:rPr>
              <a:t>inoprila</a:t>
            </a:r>
            <a:r>
              <a:rPr lang="es-ES" sz="2000" dirty="0" smtClean="0">
                <a:latin typeface="Arial Unicode MS" pitchFamily="34" charset="-128"/>
              </a:rPr>
              <a:t>.</a:t>
            </a:r>
            <a:endParaRPr lang="es-ES" sz="2000" dirty="0" smtClean="0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-99392"/>
            <a:ext cx="8229600" cy="1143000"/>
          </a:xfrm>
        </p:spPr>
        <p:txBody>
          <a:bodyPr/>
          <a:lstStyle/>
          <a:p>
            <a:r>
              <a:rPr lang="es-ES" dirty="0" err="1" smtClean="0">
                <a:solidFill>
                  <a:schemeClr val="tx2"/>
                </a:solidFill>
                <a:latin typeface="Arial Black" pitchFamily="34" charset="0"/>
              </a:rPr>
              <a:t>Antihipertentsiboak</a:t>
            </a:r>
            <a:r>
              <a:rPr lang="es-ES" dirty="0" smtClean="0">
                <a:solidFill>
                  <a:schemeClr val="tx2"/>
                </a:solidFill>
                <a:latin typeface="Arial Black" pitchFamily="34" charset="0"/>
              </a:rPr>
              <a:t> (I)</a:t>
            </a:r>
            <a:endParaRPr lang="es-ES" dirty="0">
              <a:solidFill>
                <a:schemeClr val="tx2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9313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idx="4294967295"/>
          </p:nvPr>
        </p:nvSpPr>
        <p:spPr bwMode="auto">
          <a:xfrm>
            <a:off x="101452" y="620688"/>
            <a:ext cx="9036496" cy="6480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lvl="0" indent="0">
              <a:buClr>
                <a:srgbClr val="4BACC6">
                  <a:lumMod val="50000"/>
                </a:srgbClr>
              </a:buClr>
              <a:buNone/>
            </a:pPr>
            <a:r>
              <a:rPr lang="es-ES" b="1" dirty="0" err="1" smtClean="0">
                <a:solidFill>
                  <a:srgbClr val="4BACC6"/>
                </a:solidFill>
                <a:latin typeface="Arial Unicode MS" pitchFamily="34" charset="-128"/>
              </a:rPr>
              <a:t>AEBIak</a:t>
            </a:r>
            <a:endParaRPr lang="es-ES" sz="2800" b="1" dirty="0">
              <a:solidFill>
                <a:srgbClr val="4BACC6"/>
              </a:solidFill>
              <a:latin typeface="Arial Unicode MS" pitchFamily="34" charset="-128"/>
            </a:endParaRPr>
          </a:p>
          <a:p>
            <a:pPr lvl="0"/>
            <a:r>
              <a:rPr lang="es-ES" sz="2000" dirty="0" err="1" smtClean="0">
                <a:latin typeface="Arial Unicode MS" pitchFamily="34" charset="-128"/>
              </a:rPr>
              <a:t>AEBIa</a:t>
            </a:r>
            <a:r>
              <a:rPr lang="es-ES" sz="2000" dirty="0" smtClean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diuretikoekin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konbinatu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behar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bada</a:t>
            </a:r>
            <a:r>
              <a:rPr lang="es-ES" sz="2000" dirty="0">
                <a:latin typeface="Arial Unicode MS" pitchFamily="34" charset="-128"/>
              </a:rPr>
              <a:t>, </a:t>
            </a:r>
            <a:r>
              <a:rPr lang="es-ES" sz="2000" dirty="0" err="1">
                <a:latin typeface="Arial Unicode MS" pitchFamily="34" charset="-128"/>
              </a:rPr>
              <a:t>arretaz</a:t>
            </a:r>
            <a:r>
              <a:rPr lang="es-ES" sz="2000" dirty="0">
                <a:latin typeface="Arial Unicode MS" pitchFamily="34" charset="-128"/>
              </a:rPr>
              <a:t> eta </a:t>
            </a:r>
            <a:r>
              <a:rPr lang="es-ES" sz="2000" dirty="0" err="1">
                <a:latin typeface="Arial Unicode MS" pitchFamily="34" charset="-128"/>
              </a:rPr>
              <a:t>dosia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murriztuz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erabiltzea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gomendatzen</a:t>
            </a:r>
            <a:r>
              <a:rPr lang="es-ES" sz="2000" dirty="0">
                <a:latin typeface="Arial Unicode MS" pitchFamily="34" charset="-128"/>
              </a:rPr>
              <a:t> da. </a:t>
            </a:r>
            <a:endParaRPr lang="es-ES" sz="2000" dirty="0" smtClean="0">
              <a:latin typeface="Arial Unicode MS" pitchFamily="34" charset="-128"/>
            </a:endParaRPr>
          </a:p>
          <a:p>
            <a:pPr lvl="0"/>
            <a:r>
              <a:rPr lang="es-ES" sz="2000" dirty="0" smtClean="0">
                <a:latin typeface="Arial Unicode MS" pitchFamily="34" charset="-128"/>
              </a:rPr>
              <a:t>Ez </a:t>
            </a:r>
            <a:r>
              <a:rPr lang="es-ES" sz="2000" dirty="0" err="1">
                <a:latin typeface="Arial Unicode MS" pitchFamily="34" charset="-128"/>
              </a:rPr>
              <a:t>erabili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aszitisa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dagoenean</a:t>
            </a:r>
            <a:r>
              <a:rPr lang="es-ES" sz="2000" dirty="0">
                <a:latin typeface="Arial Unicode MS" pitchFamily="34" charset="-128"/>
              </a:rPr>
              <a:t> </a:t>
            </a:r>
            <a:endParaRPr lang="es-ES" sz="2000" dirty="0" smtClean="0">
              <a:latin typeface="Arial Unicode MS" pitchFamily="34" charset="-128"/>
            </a:endParaRPr>
          </a:p>
          <a:p>
            <a:pPr marL="0" lvl="0" indent="0">
              <a:buNone/>
            </a:pPr>
            <a:r>
              <a:rPr lang="es-ES" b="1" dirty="0" smtClean="0">
                <a:solidFill>
                  <a:srgbClr val="4BACC6"/>
                </a:solidFill>
                <a:latin typeface="Arial Unicode MS" pitchFamily="34" charset="-128"/>
              </a:rPr>
              <a:t>AHA II</a:t>
            </a:r>
          </a:p>
          <a:p>
            <a:pPr lvl="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s-ES" sz="2000" dirty="0" err="1" smtClean="0">
                <a:latin typeface="Arial Unicode MS" pitchFamily="34" charset="-128"/>
              </a:rPr>
              <a:t>Orokorrean</a:t>
            </a:r>
            <a:r>
              <a:rPr lang="es-ES" sz="2000" dirty="0" smtClean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gehieneko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dosia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murriztu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behar</a:t>
            </a:r>
            <a:r>
              <a:rPr lang="es-ES" sz="2000" dirty="0">
                <a:latin typeface="Arial Unicode MS" pitchFamily="34" charset="-128"/>
              </a:rPr>
              <a:t> da </a:t>
            </a:r>
            <a:r>
              <a:rPr lang="es-ES" sz="2000" dirty="0" err="1">
                <a:latin typeface="Arial Unicode MS" pitchFamily="34" charset="-128"/>
              </a:rPr>
              <a:t>gibeleko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gutxiegitasun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arin-moderatuan</a:t>
            </a:r>
            <a:r>
              <a:rPr lang="es-ES" sz="2000" dirty="0">
                <a:latin typeface="Arial Unicode MS" pitchFamily="34" charset="-128"/>
              </a:rPr>
              <a:t>. </a:t>
            </a:r>
            <a:endParaRPr lang="es-ES" sz="2000" dirty="0" smtClean="0">
              <a:latin typeface="Arial Unicode MS" pitchFamily="34" charset="-128"/>
            </a:endParaRPr>
          </a:p>
          <a:p>
            <a:pPr lvl="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s-ES" sz="2000" dirty="0" smtClean="0">
                <a:latin typeface="Arial Unicode MS" pitchFamily="34" charset="-128"/>
              </a:rPr>
              <a:t>Ez </a:t>
            </a:r>
            <a:r>
              <a:rPr lang="es-ES" sz="2000" dirty="0">
                <a:latin typeface="Arial Unicode MS" pitchFamily="34" charset="-128"/>
              </a:rPr>
              <a:t>da </a:t>
            </a:r>
            <a:r>
              <a:rPr lang="es-ES" sz="2000" dirty="0" err="1">
                <a:latin typeface="Arial Unicode MS" pitchFamily="34" charset="-128"/>
              </a:rPr>
              <a:t>erabiltzea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komeni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gibeleko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gutxiegitasun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larrian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ezta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aszitisean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smtClean="0">
                <a:latin typeface="Arial Unicode MS" pitchFamily="34" charset="-128"/>
              </a:rPr>
              <a:t>ere</a:t>
            </a:r>
          </a:p>
          <a:p>
            <a:pPr marL="0" lvl="0" indent="0" algn="just">
              <a:spcAft>
                <a:spcPts val="0"/>
              </a:spcAft>
              <a:buNone/>
            </a:pPr>
            <a:r>
              <a:rPr lang="es-ES" b="1" dirty="0" err="1" smtClean="0">
                <a:solidFill>
                  <a:srgbClr val="4BACC6"/>
                </a:solidFill>
                <a:latin typeface="Arial Unicode MS" pitchFamily="34" charset="-128"/>
              </a:rPr>
              <a:t>Calcioantagonistas</a:t>
            </a:r>
            <a:endParaRPr lang="es-ES" b="1" dirty="0" smtClean="0">
              <a:solidFill>
                <a:srgbClr val="4BACC6"/>
              </a:solidFill>
              <a:latin typeface="Arial Unicode MS" pitchFamily="34" charset="-128"/>
            </a:endParaRPr>
          </a:p>
          <a:p>
            <a:pPr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s-ES" sz="2000" dirty="0" err="1" smtClean="0">
                <a:latin typeface="Arial Unicode MS" pitchFamily="34" charset="-128"/>
              </a:rPr>
              <a:t>Ahal</a:t>
            </a:r>
            <a:r>
              <a:rPr lang="es-ES" sz="2000" dirty="0" smtClean="0">
                <a:latin typeface="Arial Unicode MS" pitchFamily="34" charset="-128"/>
              </a:rPr>
              <a:t> </a:t>
            </a:r>
            <a:r>
              <a:rPr lang="es-ES" sz="2000" dirty="0">
                <a:latin typeface="Arial Unicode MS" pitchFamily="34" charset="-128"/>
              </a:rPr>
              <a:t>den </a:t>
            </a:r>
            <a:r>
              <a:rPr lang="es-ES" sz="2000" dirty="0" err="1">
                <a:latin typeface="Arial Unicode MS" pitchFamily="34" charset="-128"/>
              </a:rPr>
              <a:t>dosirik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txikienarekin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hastea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gomendatzen</a:t>
            </a:r>
            <a:r>
              <a:rPr lang="es-ES" sz="2000" dirty="0">
                <a:latin typeface="Arial Unicode MS" pitchFamily="34" charset="-128"/>
              </a:rPr>
              <a:t> da, eta </a:t>
            </a:r>
            <a:r>
              <a:rPr lang="es-ES" sz="2000" dirty="0" err="1">
                <a:latin typeface="Arial Unicode MS" pitchFamily="34" charset="-128"/>
              </a:rPr>
              <a:t>erantzunaren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arabera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zehaztuz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zehazten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joatea</a:t>
            </a:r>
            <a:r>
              <a:rPr lang="es-ES" sz="2000" dirty="0">
                <a:latin typeface="Arial Unicode MS" pitchFamily="34" charset="-128"/>
              </a:rPr>
              <a:t>. </a:t>
            </a:r>
            <a:endParaRPr lang="es-ES" sz="2000" dirty="0" smtClean="0">
              <a:latin typeface="Arial Unicode MS" pitchFamily="34" charset="-128"/>
            </a:endParaRPr>
          </a:p>
          <a:p>
            <a:pPr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s-ES" sz="2000" dirty="0" err="1" smtClean="0">
                <a:latin typeface="Arial Unicode MS" pitchFamily="34" charset="-128"/>
              </a:rPr>
              <a:t>Gehienak</a:t>
            </a:r>
            <a:r>
              <a:rPr lang="es-ES" sz="2000" dirty="0" smtClean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kontraindikatuta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daude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gibeleko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gutxiegitasun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larrian</a:t>
            </a:r>
            <a:r>
              <a:rPr lang="es-ES" sz="2000" dirty="0">
                <a:latin typeface="Arial Unicode MS" pitchFamily="34" charset="-128"/>
              </a:rPr>
              <a:t>.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6648"/>
            <a:ext cx="8229600" cy="1143000"/>
          </a:xfrm>
        </p:spPr>
        <p:txBody>
          <a:bodyPr/>
          <a:lstStyle/>
          <a:p>
            <a:r>
              <a:rPr lang="es-ES" dirty="0" err="1"/>
              <a:t>Antihipertentsiboak</a:t>
            </a:r>
            <a:r>
              <a:rPr lang="es-ES" dirty="0"/>
              <a:t> </a:t>
            </a:r>
            <a:r>
              <a:rPr lang="es-ES" dirty="0" smtClean="0">
                <a:solidFill>
                  <a:schemeClr val="tx2"/>
                </a:solidFill>
                <a:latin typeface="Arial Black" pitchFamily="34" charset="0"/>
              </a:rPr>
              <a:t>(II)</a:t>
            </a:r>
            <a:endParaRPr lang="es-ES" dirty="0">
              <a:solidFill>
                <a:schemeClr val="tx2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8747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idx="4294967295"/>
          </p:nvPr>
        </p:nvSpPr>
        <p:spPr bwMode="auto">
          <a:xfrm>
            <a:off x="107504" y="764704"/>
            <a:ext cx="9036496" cy="6480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lvl="0" indent="0">
              <a:buClr>
                <a:srgbClr val="4BACC6">
                  <a:lumMod val="50000"/>
                </a:srgbClr>
              </a:buClr>
              <a:buNone/>
            </a:pPr>
            <a:r>
              <a:rPr lang="es-ES" b="1" dirty="0" err="1" smtClean="0">
                <a:solidFill>
                  <a:srgbClr val="4BACC6"/>
                </a:solidFill>
                <a:latin typeface="Arial Unicode MS" pitchFamily="34" charset="-128"/>
              </a:rPr>
              <a:t>Betablokeatzaileak</a:t>
            </a:r>
            <a:r>
              <a:rPr lang="es-ES" b="1" dirty="0" smtClean="0">
                <a:solidFill>
                  <a:srgbClr val="4BACC6"/>
                </a:solidFill>
                <a:latin typeface="Arial Unicode MS" pitchFamily="34" charset="-128"/>
              </a:rPr>
              <a:t> (BB) </a:t>
            </a:r>
            <a:endParaRPr lang="es-ES" sz="2800" b="1" dirty="0">
              <a:solidFill>
                <a:srgbClr val="4BACC6"/>
              </a:solidFill>
              <a:latin typeface="Arial Unicode MS" pitchFamily="34" charset="-128"/>
            </a:endParaRPr>
          </a:p>
          <a:p>
            <a:r>
              <a:rPr lang="es-ES" sz="2000" dirty="0" err="1">
                <a:latin typeface="Arial Unicode MS" pitchFamily="34" charset="-128"/>
              </a:rPr>
              <a:t>Zenbait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 smtClean="0">
                <a:latin typeface="Arial Unicode MS" pitchFamily="34" charset="-128"/>
              </a:rPr>
              <a:t>ikerlanetan</a:t>
            </a:r>
            <a:r>
              <a:rPr lang="es-ES" sz="2000" dirty="0" smtClean="0">
                <a:latin typeface="Arial Unicode MS" pitchFamily="34" charset="-128"/>
              </a:rPr>
              <a:t> </a:t>
            </a:r>
            <a:r>
              <a:rPr lang="es-ES" sz="2000" b="1" dirty="0">
                <a:solidFill>
                  <a:schemeClr val="tx2"/>
                </a:solidFill>
                <a:latin typeface="Arial Unicode MS" pitchFamily="34" charset="-128"/>
              </a:rPr>
              <a:t>«</a:t>
            </a:r>
            <a:r>
              <a:rPr lang="es-ES" sz="2000" b="1" dirty="0" err="1">
                <a:solidFill>
                  <a:schemeClr val="tx2"/>
                </a:solidFill>
                <a:latin typeface="Arial Unicode MS" pitchFamily="34" charset="-128"/>
              </a:rPr>
              <a:t>leihoaren</a:t>
            </a:r>
            <a:r>
              <a:rPr lang="es-ES" sz="2000" b="1" dirty="0">
                <a:solidFill>
                  <a:schemeClr val="tx2"/>
                </a:solidFill>
                <a:latin typeface="Arial Unicode MS" pitchFamily="34" charset="-128"/>
              </a:rPr>
              <a:t> </a:t>
            </a:r>
            <a:r>
              <a:rPr lang="es-ES" sz="2000" b="1" dirty="0" err="1">
                <a:solidFill>
                  <a:schemeClr val="tx2"/>
                </a:solidFill>
                <a:latin typeface="Arial Unicode MS" pitchFamily="34" charset="-128"/>
              </a:rPr>
              <a:t>hipotesia</a:t>
            </a:r>
            <a:r>
              <a:rPr lang="es-ES" sz="2000" b="1" dirty="0">
                <a:solidFill>
                  <a:schemeClr val="tx2"/>
                </a:solidFill>
                <a:latin typeface="Arial Unicode MS" pitchFamily="34" charset="-128"/>
              </a:rPr>
              <a:t>» </a:t>
            </a:r>
            <a:r>
              <a:rPr lang="es-ES" sz="2000" dirty="0" err="1">
                <a:latin typeface="Arial Unicode MS" pitchFamily="34" charset="-128"/>
              </a:rPr>
              <a:t>aipatu</a:t>
            </a:r>
            <a:r>
              <a:rPr lang="es-ES" sz="2000" dirty="0">
                <a:latin typeface="Arial Unicode MS" pitchFamily="34" charset="-128"/>
              </a:rPr>
              <a:t> da beta-</a:t>
            </a:r>
            <a:r>
              <a:rPr lang="es-ES" sz="2000" dirty="0" err="1">
                <a:latin typeface="Arial Unicode MS" pitchFamily="34" charset="-128"/>
              </a:rPr>
              <a:t>blokeatzaile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ez-selektiboei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 smtClean="0">
                <a:latin typeface="Arial Unicode MS" pitchFamily="34" charset="-128"/>
              </a:rPr>
              <a:t>dagokienez</a:t>
            </a:r>
            <a:r>
              <a:rPr lang="es-ES" sz="2000" dirty="0" smtClean="0">
                <a:latin typeface="Arial Unicode MS" pitchFamily="34" charset="-128"/>
              </a:rPr>
              <a:t> </a:t>
            </a:r>
            <a:r>
              <a:rPr lang="es-ES" sz="2000" dirty="0">
                <a:latin typeface="Arial Unicode MS" pitchFamily="34" charset="-128"/>
              </a:rPr>
              <a:t>—</a:t>
            </a:r>
            <a:r>
              <a:rPr lang="es-ES" sz="2000" b="1" dirty="0" err="1">
                <a:solidFill>
                  <a:schemeClr val="tx2"/>
                </a:solidFill>
                <a:latin typeface="Arial Unicode MS" pitchFamily="34" charset="-128"/>
              </a:rPr>
              <a:t>propranolola</a:t>
            </a:r>
            <a:r>
              <a:rPr lang="es-ES" sz="2000" dirty="0">
                <a:latin typeface="Arial Unicode MS" pitchFamily="34" charset="-128"/>
              </a:rPr>
              <a:t> eta </a:t>
            </a:r>
            <a:r>
              <a:rPr lang="es-ES" sz="2000" b="1" dirty="0" err="1">
                <a:solidFill>
                  <a:schemeClr val="tx2"/>
                </a:solidFill>
                <a:latin typeface="Arial Unicode MS" pitchFamily="34" charset="-128"/>
              </a:rPr>
              <a:t>nadolola</a:t>
            </a:r>
            <a:r>
              <a:rPr lang="es-ES" sz="2000" dirty="0">
                <a:latin typeface="Arial Unicode MS" pitchFamily="34" charset="-128"/>
              </a:rPr>
              <a:t>, </a:t>
            </a:r>
            <a:r>
              <a:rPr lang="es-ES" sz="2000" dirty="0" err="1">
                <a:latin typeface="Arial Unicode MS" pitchFamily="34" charset="-128"/>
              </a:rPr>
              <a:t>adibidez</a:t>
            </a:r>
            <a:r>
              <a:rPr lang="es-ES" sz="2000" dirty="0">
                <a:latin typeface="Arial Unicode MS" pitchFamily="34" charset="-128"/>
              </a:rPr>
              <a:t>—. </a:t>
            </a:r>
            <a:r>
              <a:rPr lang="es-ES" sz="2000" dirty="0" err="1">
                <a:latin typeface="Arial Unicode MS" pitchFamily="34" charset="-128"/>
              </a:rPr>
              <a:t>Hipotesi</a:t>
            </a:r>
            <a:r>
              <a:rPr lang="es-ES" sz="2000" dirty="0">
                <a:latin typeface="Arial Unicode MS" pitchFamily="34" charset="-128"/>
              </a:rPr>
              <a:t> horren </a:t>
            </a:r>
            <a:r>
              <a:rPr lang="es-ES" sz="2000" dirty="0" err="1">
                <a:latin typeface="Arial Unicode MS" pitchFamily="34" charset="-128"/>
              </a:rPr>
              <a:t>arabera</a:t>
            </a:r>
            <a:r>
              <a:rPr lang="es-ES" sz="2000" dirty="0">
                <a:latin typeface="Arial Unicode MS" pitchFamily="34" charset="-128"/>
              </a:rPr>
              <a:t>, </a:t>
            </a:r>
            <a:r>
              <a:rPr lang="es-ES" sz="2000" dirty="0" err="1">
                <a:latin typeface="Arial Unicode MS" pitchFamily="34" charset="-128"/>
              </a:rPr>
              <a:t>bakarrik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hestegorriko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barizeak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garatu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dituzten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pazienteen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biziraupena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luzatzen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dute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farmako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horiek</a:t>
            </a:r>
            <a:r>
              <a:rPr lang="es-ES" sz="2000" dirty="0">
                <a:latin typeface="Arial Unicode MS" pitchFamily="34" charset="-128"/>
              </a:rPr>
              <a:t>; </a:t>
            </a:r>
            <a:r>
              <a:rPr lang="es-ES" sz="2000" dirty="0" err="1">
                <a:latin typeface="Arial Unicode MS" pitchFamily="34" charset="-128"/>
              </a:rPr>
              <a:t>aurrez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ez</a:t>
            </a:r>
            <a:r>
              <a:rPr lang="es-ES" sz="2000" dirty="0">
                <a:latin typeface="Arial Unicode MS" pitchFamily="34" charset="-128"/>
              </a:rPr>
              <a:t>. </a:t>
            </a:r>
            <a:r>
              <a:rPr lang="es-ES" sz="2000" dirty="0" err="1">
                <a:latin typeface="Arial Unicode MS" pitchFamily="34" charset="-128"/>
              </a:rPr>
              <a:t>Bestalde</a:t>
            </a:r>
            <a:r>
              <a:rPr lang="es-ES" sz="2000" dirty="0">
                <a:latin typeface="Arial Unicode MS" pitchFamily="34" charset="-128"/>
              </a:rPr>
              <a:t>, </a:t>
            </a:r>
            <a:r>
              <a:rPr lang="es-ES" sz="2000" dirty="0" err="1" smtClean="0">
                <a:latin typeface="Arial Unicode MS" pitchFamily="34" charset="-128"/>
              </a:rPr>
              <a:t>ikerlan</a:t>
            </a:r>
            <a:r>
              <a:rPr lang="es-ES" sz="2000" dirty="0" smtClean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batzuek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aditzera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ematen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dute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leiho-aldia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itxi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egingo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litzatekeela</a:t>
            </a:r>
            <a:r>
              <a:rPr lang="es-ES" sz="2000" dirty="0">
                <a:latin typeface="Arial Unicode MS" pitchFamily="34" charset="-128"/>
              </a:rPr>
              <a:t> eta beta-</a:t>
            </a:r>
            <a:r>
              <a:rPr lang="es-ES" sz="2000" dirty="0" err="1">
                <a:latin typeface="Arial Unicode MS" pitchFamily="34" charset="-128"/>
              </a:rPr>
              <a:t>blokeatzaileak</a:t>
            </a:r>
            <a:r>
              <a:rPr lang="es-ES" sz="2000" dirty="0">
                <a:latin typeface="Arial Unicode MS" pitchFamily="34" charset="-128"/>
              </a:rPr>
              <a:t> jada </a:t>
            </a:r>
            <a:r>
              <a:rPr lang="es-ES" sz="2000" dirty="0" err="1">
                <a:latin typeface="Arial Unicode MS" pitchFamily="34" charset="-128"/>
              </a:rPr>
              <a:t>ez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liratekeela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eraginkorrak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izango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pazienteak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aszitis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errefraktarioa</a:t>
            </a:r>
            <a:r>
              <a:rPr lang="es-ES" sz="2000" dirty="0">
                <a:latin typeface="Arial Unicode MS" pitchFamily="34" charset="-128"/>
              </a:rPr>
              <a:t>, </a:t>
            </a:r>
            <a:r>
              <a:rPr lang="es-ES" sz="2000" dirty="0" err="1">
                <a:latin typeface="Arial Unicode MS" pitchFamily="34" charset="-128"/>
              </a:rPr>
              <a:t>hipotentsioa</a:t>
            </a:r>
            <a:r>
              <a:rPr lang="es-ES" sz="2000" dirty="0">
                <a:latin typeface="Arial Unicode MS" pitchFamily="34" charset="-128"/>
              </a:rPr>
              <a:t>, </a:t>
            </a:r>
            <a:r>
              <a:rPr lang="es-ES" sz="2000" dirty="0" err="1">
                <a:latin typeface="Arial Unicode MS" pitchFamily="34" charset="-128"/>
              </a:rPr>
              <a:t>gibel-giltzurrunetako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sindromea</a:t>
            </a:r>
            <a:r>
              <a:rPr lang="es-ES" sz="2000" dirty="0">
                <a:latin typeface="Arial Unicode MS" pitchFamily="34" charset="-128"/>
              </a:rPr>
              <a:t>, </a:t>
            </a:r>
            <a:r>
              <a:rPr lang="es-ES" sz="2000" dirty="0" err="1">
                <a:latin typeface="Arial Unicode MS" pitchFamily="34" charset="-128"/>
              </a:rPr>
              <a:t>berezko</a:t>
            </a:r>
            <a:r>
              <a:rPr lang="es-ES" sz="2000" dirty="0">
                <a:latin typeface="Arial Unicode MS" pitchFamily="34" charset="-128"/>
              </a:rPr>
              <a:t> peritonitis </a:t>
            </a:r>
            <a:r>
              <a:rPr lang="es-ES" sz="2000" dirty="0" err="1">
                <a:latin typeface="Arial Unicode MS" pitchFamily="34" charset="-128"/>
              </a:rPr>
              <a:t>bakterianoa</a:t>
            </a:r>
            <a:r>
              <a:rPr lang="es-ES" sz="2000" dirty="0">
                <a:latin typeface="Arial Unicode MS" pitchFamily="34" charset="-128"/>
              </a:rPr>
              <a:t>, sepsia </a:t>
            </a:r>
            <a:r>
              <a:rPr lang="es-ES" sz="2000" dirty="0" err="1">
                <a:latin typeface="Arial Unicode MS" pitchFamily="34" charset="-128"/>
              </a:rPr>
              <a:t>edo</a:t>
            </a:r>
            <a:r>
              <a:rPr lang="es-ES" sz="2000" dirty="0">
                <a:latin typeface="Arial Unicode MS" pitchFamily="34" charset="-128"/>
              </a:rPr>
              <a:t> hepatitis </a:t>
            </a:r>
            <a:r>
              <a:rPr lang="es-ES" sz="2000" dirty="0" err="1">
                <a:latin typeface="Arial Unicode MS" pitchFamily="34" charset="-128"/>
              </a:rPr>
              <a:t>alkoholikoa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balu</a:t>
            </a:r>
            <a:r>
              <a:rPr lang="es-ES" sz="2000" dirty="0">
                <a:latin typeface="Arial Unicode MS" pitchFamily="34" charset="-128"/>
              </a:rPr>
              <a:t>, </a:t>
            </a:r>
            <a:r>
              <a:rPr lang="es-ES" sz="2000" dirty="0" err="1">
                <a:latin typeface="Arial Unicode MS" pitchFamily="34" charset="-128"/>
              </a:rPr>
              <a:t>zirrosi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aurreratuaren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efektu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hemodinamiko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kaltegarrien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ondorioz</a:t>
            </a:r>
            <a:r>
              <a:rPr lang="es-ES" sz="2000" dirty="0" smtClean="0">
                <a:latin typeface="Arial Unicode MS" pitchFamily="34" charset="-128"/>
              </a:rPr>
              <a:t>.</a:t>
            </a:r>
          </a:p>
          <a:p>
            <a:r>
              <a:rPr lang="es-ES" sz="2000" b="1" dirty="0" err="1" smtClean="0">
                <a:solidFill>
                  <a:schemeClr val="tx2"/>
                </a:solidFill>
                <a:latin typeface="Arial Unicode MS" pitchFamily="34" charset="-128"/>
              </a:rPr>
              <a:t>Karbedilola</a:t>
            </a:r>
            <a:r>
              <a:rPr lang="es-ES" sz="2000" b="1" dirty="0" smtClean="0">
                <a:solidFill>
                  <a:schemeClr val="tx2"/>
                </a:solidFill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kontraindikatuta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dago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klinikoki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agerikoa</a:t>
            </a:r>
            <a:r>
              <a:rPr lang="es-ES" sz="2000" dirty="0">
                <a:latin typeface="Arial Unicode MS" pitchFamily="34" charset="-128"/>
              </a:rPr>
              <a:t> den </a:t>
            </a:r>
            <a:r>
              <a:rPr lang="es-ES" sz="2000" dirty="0" err="1">
                <a:latin typeface="Arial Unicode MS" pitchFamily="34" charset="-128"/>
              </a:rPr>
              <a:t>gibeleko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disfuntzioa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duten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 smtClean="0">
                <a:latin typeface="Arial Unicode MS" pitchFamily="34" charset="-128"/>
              </a:rPr>
              <a:t>pazienteetan</a:t>
            </a:r>
            <a:r>
              <a:rPr lang="es-ES" sz="2000" dirty="0" smtClean="0">
                <a:latin typeface="Arial Unicode MS" pitchFamily="34" charset="-128"/>
              </a:rPr>
              <a:t>. </a:t>
            </a:r>
            <a:endParaRPr lang="es-ES" sz="2000" dirty="0">
              <a:latin typeface="Arial Unicode MS" pitchFamily="34" charset="-128"/>
            </a:endParaRPr>
          </a:p>
          <a:p>
            <a:r>
              <a:rPr lang="es-ES" sz="2000" b="1" dirty="0" err="1">
                <a:solidFill>
                  <a:schemeClr val="tx2"/>
                </a:solidFill>
                <a:latin typeface="Arial Unicode MS" pitchFamily="34" charset="-128"/>
              </a:rPr>
              <a:t>Labetalolarekin</a:t>
            </a:r>
            <a:r>
              <a:rPr lang="es-ES" sz="2000" dirty="0">
                <a:latin typeface="Arial Unicode MS" pitchFamily="34" charset="-128"/>
              </a:rPr>
              <a:t>, </a:t>
            </a:r>
            <a:r>
              <a:rPr lang="es-ES" sz="2000" dirty="0" err="1">
                <a:latin typeface="Arial Unicode MS" pitchFamily="34" charset="-128"/>
              </a:rPr>
              <a:t>lesio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hepatozelular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larriaren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ezohiko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kasu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 smtClean="0">
                <a:latin typeface="Arial Unicode MS" pitchFamily="34" charset="-128"/>
              </a:rPr>
              <a:t>batzuk</a:t>
            </a:r>
            <a:r>
              <a:rPr lang="es-ES" sz="2000" dirty="0" smtClean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agertu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dira</a:t>
            </a:r>
            <a:r>
              <a:rPr lang="es-ES" sz="2000" dirty="0">
                <a:latin typeface="Arial Unicode MS" pitchFamily="34" charset="-128"/>
              </a:rPr>
              <a:t>, </a:t>
            </a:r>
            <a:r>
              <a:rPr lang="es-ES" sz="2000" dirty="0" err="1">
                <a:latin typeface="Arial Unicode MS" pitchFamily="34" charset="-128"/>
              </a:rPr>
              <a:t>eskuarki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itzulgarriak</a:t>
            </a:r>
            <a:r>
              <a:rPr lang="es-ES" sz="2000" dirty="0">
                <a:latin typeface="Arial Unicode MS" pitchFamily="34" charset="-128"/>
              </a:rPr>
              <a:t>; </a:t>
            </a:r>
            <a:r>
              <a:rPr lang="es-ES" sz="2000" dirty="0" err="1">
                <a:latin typeface="Arial Unicode MS" pitchFamily="34" charset="-128"/>
              </a:rPr>
              <a:t>beraz</a:t>
            </a:r>
            <a:r>
              <a:rPr lang="es-ES" sz="2000" dirty="0">
                <a:latin typeface="Arial Unicode MS" pitchFamily="34" charset="-128"/>
              </a:rPr>
              <a:t>, hura </a:t>
            </a:r>
            <a:r>
              <a:rPr lang="es-ES" sz="2000" dirty="0" err="1">
                <a:latin typeface="Arial Unicode MS" pitchFamily="34" charset="-128"/>
              </a:rPr>
              <a:t>erabiltzea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mugatu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beharko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 smtClean="0">
                <a:latin typeface="Arial Unicode MS" pitchFamily="34" charset="-128"/>
              </a:rPr>
              <a:t>litzateke</a:t>
            </a:r>
            <a:r>
              <a:rPr lang="es-ES" sz="2000" dirty="0" smtClean="0">
                <a:latin typeface="Arial Unicode MS" pitchFamily="34" charset="-128"/>
              </a:rPr>
              <a:t>. </a:t>
            </a:r>
            <a:endParaRPr lang="es-ES" sz="2000" dirty="0">
              <a:latin typeface="Arial Unicode MS" pitchFamily="34" charset="-128"/>
            </a:endParaRP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-18256"/>
            <a:ext cx="8229600" cy="1143000"/>
          </a:xfrm>
        </p:spPr>
        <p:txBody>
          <a:bodyPr/>
          <a:lstStyle/>
          <a:p>
            <a:r>
              <a:rPr lang="es-ES" dirty="0" err="1" smtClean="0"/>
              <a:t>Antihipertentsiboak</a:t>
            </a:r>
            <a:r>
              <a:rPr lang="es-ES" dirty="0" smtClean="0"/>
              <a:t> </a:t>
            </a:r>
            <a:r>
              <a:rPr lang="es-ES" dirty="0" smtClean="0">
                <a:solidFill>
                  <a:schemeClr val="tx2"/>
                </a:solidFill>
                <a:latin typeface="Arial Black" pitchFamily="34" charset="0"/>
              </a:rPr>
              <a:t>(III)</a:t>
            </a:r>
            <a:endParaRPr lang="es-ES" dirty="0">
              <a:solidFill>
                <a:schemeClr val="tx2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891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idx="4294967295"/>
          </p:nvPr>
        </p:nvSpPr>
        <p:spPr bwMode="auto">
          <a:xfrm>
            <a:off x="118468" y="908720"/>
            <a:ext cx="9036496" cy="4248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lvl="0" indent="0">
              <a:buClr>
                <a:srgbClr val="4BACC6">
                  <a:lumMod val="50000"/>
                </a:srgbClr>
              </a:buClr>
              <a:buNone/>
            </a:pPr>
            <a:r>
              <a:rPr lang="es-ES" b="1" dirty="0" err="1" smtClean="0">
                <a:solidFill>
                  <a:srgbClr val="4BACC6"/>
                </a:solidFill>
                <a:latin typeface="Arial Unicode MS" pitchFamily="34" charset="-128"/>
              </a:rPr>
              <a:t>Diuretikoak</a:t>
            </a:r>
            <a:endParaRPr lang="es-ES" sz="2800" b="1" dirty="0">
              <a:solidFill>
                <a:srgbClr val="4BACC6"/>
              </a:solidFill>
              <a:latin typeface="Arial Unicode MS" pitchFamily="34" charset="-128"/>
            </a:endParaRPr>
          </a:p>
          <a:p>
            <a:r>
              <a:rPr lang="es-ES" sz="2000" dirty="0" err="1" smtClean="0">
                <a:latin typeface="Arial Unicode MS" pitchFamily="34" charset="-128"/>
              </a:rPr>
              <a:t>Zirrosia</a:t>
            </a:r>
            <a:r>
              <a:rPr lang="es-ES" sz="2000" dirty="0" smtClean="0">
                <a:latin typeface="Arial Unicode MS" pitchFamily="34" charset="-128"/>
              </a:rPr>
              <a:t> </a:t>
            </a:r>
            <a:r>
              <a:rPr lang="es-ES" sz="2000" dirty="0">
                <a:latin typeface="Arial Unicode MS" pitchFamily="34" charset="-128"/>
              </a:rPr>
              <a:t>eta </a:t>
            </a:r>
            <a:r>
              <a:rPr lang="es-ES" sz="2000" dirty="0" err="1">
                <a:latin typeface="Arial Unicode MS" pitchFamily="34" charset="-128"/>
              </a:rPr>
              <a:t>klinikoki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esanguratsua</a:t>
            </a:r>
            <a:r>
              <a:rPr lang="es-ES" sz="2000" dirty="0">
                <a:latin typeface="Arial Unicode MS" pitchFamily="34" charset="-128"/>
              </a:rPr>
              <a:t> den </a:t>
            </a:r>
            <a:r>
              <a:rPr lang="es-ES" sz="2000" dirty="0" err="1">
                <a:latin typeface="Arial Unicode MS" pitchFamily="34" charset="-128"/>
              </a:rPr>
              <a:t>aszitisa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duten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paziente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gehienek</a:t>
            </a:r>
            <a:r>
              <a:rPr lang="es-ES" sz="2000" dirty="0">
                <a:latin typeface="Arial Unicode MS" pitchFamily="34" charset="-128"/>
              </a:rPr>
              <a:t>, dietan </a:t>
            </a:r>
            <a:r>
              <a:rPr lang="es-ES" sz="2000" dirty="0" err="1">
                <a:latin typeface="Arial Unicode MS" pitchFamily="34" charset="-128"/>
              </a:rPr>
              <a:t>sodioa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murrizteaz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gain</a:t>
            </a:r>
            <a:r>
              <a:rPr lang="es-ES" sz="2000" dirty="0">
                <a:latin typeface="Arial Unicode MS" pitchFamily="34" charset="-128"/>
              </a:rPr>
              <a:t>, </a:t>
            </a:r>
            <a:r>
              <a:rPr lang="es-ES" sz="2000" dirty="0" err="1">
                <a:latin typeface="Arial Unicode MS" pitchFamily="34" charset="-128"/>
              </a:rPr>
              <a:t>diuretikoekin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tratatzea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behar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dute</a:t>
            </a:r>
            <a:r>
              <a:rPr lang="es-ES" sz="2000" dirty="0">
                <a:latin typeface="Arial Unicode MS" pitchFamily="34" charset="-128"/>
              </a:rPr>
              <a:t>; </a:t>
            </a:r>
            <a:r>
              <a:rPr lang="es-ES" sz="2000" dirty="0" err="1">
                <a:latin typeface="Arial Unicode MS" pitchFamily="34" charset="-128"/>
              </a:rPr>
              <a:t>hasieran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b="1" dirty="0" err="1">
                <a:solidFill>
                  <a:schemeClr val="tx2"/>
                </a:solidFill>
                <a:latin typeface="Arial Unicode MS" pitchFamily="34" charset="-128"/>
              </a:rPr>
              <a:t>aho</a:t>
            </a:r>
            <a:r>
              <a:rPr lang="es-ES" sz="2000" b="1" dirty="0">
                <a:solidFill>
                  <a:schemeClr val="tx2"/>
                </a:solidFill>
                <a:latin typeface="Arial Unicode MS" pitchFamily="34" charset="-128"/>
              </a:rPr>
              <a:t> </a:t>
            </a:r>
            <a:r>
              <a:rPr lang="es-ES" sz="2000" b="1" dirty="0" err="1">
                <a:solidFill>
                  <a:schemeClr val="tx2"/>
                </a:solidFill>
                <a:latin typeface="Arial Unicode MS" pitchFamily="34" charset="-128"/>
              </a:rPr>
              <a:t>bidezko</a:t>
            </a:r>
            <a:r>
              <a:rPr lang="es-ES" sz="2000" b="1" dirty="0">
                <a:solidFill>
                  <a:schemeClr val="tx2"/>
                </a:solidFill>
                <a:latin typeface="Arial Unicode MS" pitchFamily="34" charset="-128"/>
              </a:rPr>
              <a:t> furosemida eta </a:t>
            </a:r>
            <a:r>
              <a:rPr lang="es-ES" sz="2000" b="1" dirty="0" err="1">
                <a:solidFill>
                  <a:schemeClr val="tx2"/>
                </a:solidFill>
                <a:latin typeface="Arial Unicode MS" pitchFamily="34" charset="-128"/>
              </a:rPr>
              <a:t>espironolaktona</a:t>
            </a:r>
            <a:r>
              <a:rPr lang="es-ES" sz="2000" b="1" dirty="0">
                <a:solidFill>
                  <a:schemeClr val="tx2"/>
                </a:solidFill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hartu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behar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dira</a:t>
            </a:r>
            <a:r>
              <a:rPr lang="es-ES" sz="2000" dirty="0">
                <a:latin typeface="Arial Unicode MS" pitchFamily="34" charset="-128"/>
              </a:rPr>
              <a:t>, </a:t>
            </a:r>
            <a:r>
              <a:rPr lang="es-ES" sz="2000" dirty="0" err="1">
                <a:latin typeface="Arial Unicode MS" pitchFamily="34" charset="-128"/>
              </a:rPr>
              <a:t>egunean</a:t>
            </a:r>
            <a:r>
              <a:rPr lang="es-ES" sz="2000" dirty="0">
                <a:latin typeface="Arial Unicode MS" pitchFamily="34" charset="-128"/>
              </a:rPr>
              <a:t> 40:100 mg-</a:t>
            </a:r>
            <a:r>
              <a:rPr lang="es-ES" sz="2000" dirty="0" err="1">
                <a:latin typeface="Arial Unicode MS" pitchFamily="34" charset="-128"/>
              </a:rPr>
              <a:t>ko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erlazioa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gordez</a:t>
            </a:r>
            <a:r>
              <a:rPr lang="es-ES" sz="2000" dirty="0">
                <a:latin typeface="Arial Unicode MS" pitchFamily="34" charset="-128"/>
              </a:rPr>
              <a:t>, eta </a:t>
            </a:r>
            <a:r>
              <a:rPr lang="es-ES" sz="2000" dirty="0" err="1">
                <a:latin typeface="Arial Unicode MS" pitchFamily="34" charset="-128"/>
              </a:rPr>
              <a:t>ondoren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dosia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baloratu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beharko</a:t>
            </a:r>
            <a:r>
              <a:rPr lang="es-ES" sz="2000" dirty="0">
                <a:latin typeface="Arial Unicode MS" pitchFamily="34" charset="-128"/>
              </a:rPr>
              <a:t> da </a:t>
            </a:r>
            <a:r>
              <a:rPr lang="es-ES" sz="2000" dirty="0" err="1">
                <a:latin typeface="Arial Unicode MS" pitchFamily="34" charset="-128"/>
              </a:rPr>
              <a:t>beharraren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arabera</a:t>
            </a:r>
            <a:r>
              <a:rPr lang="es-ES" sz="2000" dirty="0">
                <a:latin typeface="Arial Unicode MS" pitchFamily="34" charset="-128"/>
              </a:rPr>
              <a:t> (</a:t>
            </a:r>
            <a:r>
              <a:rPr lang="es-ES" sz="2000" dirty="0" err="1">
                <a:latin typeface="Arial Unicode MS" pitchFamily="34" charset="-128"/>
              </a:rPr>
              <a:t>gehienez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egunean</a:t>
            </a:r>
            <a:r>
              <a:rPr lang="es-ES" sz="2000" dirty="0">
                <a:latin typeface="Arial Unicode MS" pitchFamily="34" charset="-128"/>
              </a:rPr>
              <a:t> 400 mg </a:t>
            </a:r>
            <a:r>
              <a:rPr lang="es-ES" sz="2000" dirty="0" err="1">
                <a:latin typeface="Arial Unicode MS" pitchFamily="34" charset="-128"/>
              </a:rPr>
              <a:t>espirinolaktona</a:t>
            </a:r>
            <a:r>
              <a:rPr lang="es-ES" sz="2000" dirty="0">
                <a:latin typeface="Arial Unicode MS" pitchFamily="34" charset="-128"/>
              </a:rPr>
              <a:t> eta 160 mg furosemida </a:t>
            </a:r>
            <a:r>
              <a:rPr lang="es-ES" sz="2000" dirty="0" err="1">
                <a:latin typeface="Arial Unicode MS" pitchFamily="34" charset="-128"/>
              </a:rPr>
              <a:t>hartu</a:t>
            </a:r>
            <a:r>
              <a:rPr lang="es-ES" sz="2000" dirty="0">
                <a:latin typeface="Arial Unicode MS" pitchFamily="34" charset="-128"/>
              </a:rPr>
              <a:t> arte</a:t>
            </a:r>
            <a:r>
              <a:rPr lang="es-ES" sz="2000" dirty="0" smtClean="0">
                <a:latin typeface="Arial Unicode MS" pitchFamily="34" charset="-128"/>
              </a:rPr>
              <a:t>).</a:t>
            </a:r>
          </a:p>
          <a:p>
            <a:r>
              <a:rPr lang="es-ES" sz="2000" dirty="0">
                <a:latin typeface="Arial Unicode MS" pitchFamily="34" charset="-128"/>
              </a:rPr>
              <a:t>Terapia </a:t>
            </a:r>
            <a:r>
              <a:rPr lang="es-ES" sz="2000" dirty="0" err="1">
                <a:latin typeface="Arial Unicode MS" pitchFamily="34" charset="-128"/>
              </a:rPr>
              <a:t>diuretikoan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kontuz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ibili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behar</a:t>
            </a:r>
            <a:r>
              <a:rPr lang="es-ES" sz="2000" dirty="0">
                <a:latin typeface="Arial Unicode MS" pitchFamily="34" charset="-128"/>
              </a:rPr>
              <a:t> da </a:t>
            </a:r>
            <a:r>
              <a:rPr lang="es-ES" sz="2000" dirty="0" err="1">
                <a:latin typeface="Arial Unicode MS" pitchFamily="34" charset="-128"/>
              </a:rPr>
              <a:t>likidoak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azkarregi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kanporatzearekin</a:t>
            </a:r>
            <a:r>
              <a:rPr lang="es-ES" sz="2000" dirty="0">
                <a:latin typeface="Arial Unicode MS" pitchFamily="34" charset="-128"/>
              </a:rPr>
              <a:t> eta </a:t>
            </a:r>
            <a:r>
              <a:rPr lang="es-ES" sz="2000" dirty="0" err="1">
                <a:latin typeface="Arial Unicode MS" pitchFamily="34" charset="-128"/>
              </a:rPr>
              <a:t>alterazio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elektrolitikoekin</a:t>
            </a:r>
            <a:r>
              <a:rPr lang="es-ES" sz="2000" dirty="0">
                <a:latin typeface="Arial Unicode MS" pitchFamily="34" charset="-128"/>
              </a:rPr>
              <a:t> (hiponatremia, hipo/</a:t>
            </a:r>
            <a:r>
              <a:rPr lang="es-ES" sz="2000" dirty="0" err="1">
                <a:latin typeface="Arial Unicode MS" pitchFamily="34" charset="-128"/>
              </a:rPr>
              <a:t>hiperkalemia</a:t>
            </a:r>
            <a:r>
              <a:rPr lang="es-ES" sz="2000" dirty="0" smtClean="0">
                <a:latin typeface="Arial Unicode MS" pitchFamily="34" charset="-128"/>
              </a:rPr>
              <a:t>).</a:t>
            </a:r>
          </a:p>
          <a:p>
            <a:r>
              <a:rPr lang="es-ES" sz="2000" dirty="0" err="1" smtClean="0">
                <a:latin typeface="Arial Unicode MS" pitchFamily="34" charset="-128"/>
              </a:rPr>
              <a:t>Aszitis</a:t>
            </a:r>
            <a:r>
              <a:rPr lang="es-ES" sz="2000" dirty="0" smtClean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errefraktarioaren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kasuan</a:t>
            </a:r>
            <a:r>
              <a:rPr lang="es-ES" sz="2000" dirty="0">
                <a:latin typeface="Arial Unicode MS" pitchFamily="34" charset="-128"/>
              </a:rPr>
              <a:t>, </a:t>
            </a:r>
            <a:r>
              <a:rPr lang="es-ES" sz="2000" dirty="0" err="1">
                <a:latin typeface="Arial Unicode MS" pitchFamily="34" charset="-128"/>
              </a:rPr>
              <a:t>diuretikoak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kendu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beharko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lirateke</a:t>
            </a:r>
            <a:r>
              <a:rPr lang="es-ES" sz="2000" dirty="0">
                <a:latin typeface="Arial Unicode MS" pitchFamily="34" charset="-128"/>
              </a:rPr>
              <a:t>, </a:t>
            </a:r>
            <a:r>
              <a:rPr lang="es-ES" sz="2000" dirty="0" err="1">
                <a:latin typeface="Arial Unicode MS" pitchFamily="34" charset="-128"/>
              </a:rPr>
              <a:t>baldin</a:t>
            </a:r>
            <a:r>
              <a:rPr lang="es-ES" sz="2000" dirty="0">
                <a:latin typeface="Arial Unicode MS" pitchFamily="34" charset="-128"/>
              </a:rPr>
              <a:t> eta </a:t>
            </a:r>
            <a:r>
              <a:rPr lang="es-ES" sz="2000" dirty="0" err="1">
                <a:latin typeface="Arial Unicode MS" pitchFamily="34" charset="-128"/>
              </a:rPr>
              <a:t>gernuko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sodioa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egunean</a:t>
            </a:r>
            <a:r>
              <a:rPr lang="es-ES" sz="2000" dirty="0">
                <a:latin typeface="Arial Unicode MS" pitchFamily="34" charset="-128"/>
              </a:rPr>
              <a:t> 30 </a:t>
            </a:r>
            <a:r>
              <a:rPr lang="es-ES" sz="2000" dirty="0" err="1">
                <a:latin typeface="Arial Unicode MS" pitchFamily="34" charset="-128"/>
              </a:rPr>
              <a:t>mEq-tik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behera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 smtClean="0">
                <a:latin typeface="Arial Unicode MS" pitchFamily="34" charset="-128"/>
              </a:rPr>
              <a:t>jaisten</a:t>
            </a:r>
            <a:r>
              <a:rPr lang="es-ES" sz="2000" dirty="0" smtClean="0">
                <a:latin typeface="Arial Unicode MS" pitchFamily="34" charset="-128"/>
              </a:rPr>
              <a:t> </a:t>
            </a:r>
            <a:r>
              <a:rPr lang="es-ES" sz="2000" dirty="0" err="1" smtClean="0">
                <a:latin typeface="Arial Unicode MS" pitchFamily="34" charset="-128"/>
              </a:rPr>
              <a:t>bada</a:t>
            </a:r>
            <a:r>
              <a:rPr lang="es-ES" sz="2000" dirty="0" smtClean="0">
                <a:latin typeface="Arial Unicode MS" pitchFamily="34" charset="-128"/>
              </a:rPr>
              <a:t>.</a:t>
            </a:r>
            <a:endParaRPr lang="es-ES" sz="2000" dirty="0">
              <a:latin typeface="Arial Unicode MS" pitchFamily="34" charset="-128"/>
            </a:endParaRP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-18256"/>
            <a:ext cx="8229600" cy="1143000"/>
          </a:xfrm>
        </p:spPr>
        <p:txBody>
          <a:bodyPr/>
          <a:lstStyle/>
          <a:p>
            <a:r>
              <a:rPr lang="es-ES" dirty="0" err="1"/>
              <a:t>Antihipertentsiboak</a:t>
            </a:r>
            <a:r>
              <a:rPr lang="es-ES" dirty="0"/>
              <a:t> </a:t>
            </a:r>
            <a:r>
              <a:rPr lang="es-ES" dirty="0" smtClean="0">
                <a:solidFill>
                  <a:schemeClr val="tx2"/>
                </a:solidFill>
                <a:latin typeface="Arial Black" pitchFamily="34" charset="0"/>
              </a:rPr>
              <a:t>(IV)</a:t>
            </a:r>
            <a:endParaRPr lang="es-ES" dirty="0">
              <a:solidFill>
                <a:schemeClr val="tx2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1862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idx="4294967295"/>
          </p:nvPr>
        </p:nvSpPr>
        <p:spPr bwMode="auto">
          <a:xfrm>
            <a:off x="14932" y="620688"/>
            <a:ext cx="9237588" cy="6480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lvl="0" indent="0">
              <a:buClr>
                <a:srgbClr val="4BACC6">
                  <a:lumMod val="50000"/>
                </a:srgbClr>
              </a:buClr>
              <a:buNone/>
            </a:pPr>
            <a:r>
              <a:rPr lang="es-ES" sz="2000" dirty="0" err="1">
                <a:latin typeface="Arial Unicode MS" pitchFamily="34" charset="-128"/>
              </a:rPr>
              <a:t>Analgesiko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 smtClean="0">
                <a:latin typeface="Arial Unicode MS" pitchFamily="34" charset="-128"/>
              </a:rPr>
              <a:t>gehienek</a:t>
            </a:r>
            <a:r>
              <a:rPr lang="es-ES" sz="2000" dirty="0" smtClean="0">
                <a:latin typeface="Arial Unicode MS" pitchFamily="34" charset="-128"/>
              </a:rPr>
              <a:t> (</a:t>
            </a:r>
            <a:r>
              <a:rPr lang="es-ES" sz="2000" dirty="0" err="1" smtClean="0">
                <a:latin typeface="Arial Unicode MS" pitchFamily="34" charset="-128"/>
              </a:rPr>
              <a:t>parazetamola</a:t>
            </a:r>
            <a:r>
              <a:rPr lang="es-ES" sz="2000" dirty="0">
                <a:latin typeface="Arial Unicode MS" pitchFamily="34" charset="-128"/>
              </a:rPr>
              <a:t>, </a:t>
            </a:r>
            <a:r>
              <a:rPr lang="es-ES" sz="2000" dirty="0" err="1" smtClean="0">
                <a:latin typeface="Arial Unicode MS" pitchFamily="34" charset="-128"/>
              </a:rPr>
              <a:t>AIEEak</a:t>
            </a:r>
            <a:r>
              <a:rPr lang="es-ES" sz="2000" dirty="0" smtClean="0">
                <a:latin typeface="Arial Unicode MS" pitchFamily="34" charset="-128"/>
              </a:rPr>
              <a:t> </a:t>
            </a:r>
            <a:r>
              <a:rPr lang="es-ES" sz="2000" dirty="0">
                <a:latin typeface="Arial Unicode MS" pitchFamily="34" charset="-128"/>
              </a:rPr>
              <a:t>eta </a:t>
            </a:r>
            <a:r>
              <a:rPr lang="es-ES" sz="2000" dirty="0" err="1">
                <a:latin typeface="Arial Unicode MS" pitchFamily="34" charset="-128"/>
              </a:rPr>
              <a:t>opioideak</a:t>
            </a:r>
            <a:r>
              <a:rPr lang="es-ES" sz="2000" dirty="0">
                <a:latin typeface="Arial Unicode MS" pitchFamily="34" charset="-128"/>
              </a:rPr>
              <a:t>) </a:t>
            </a:r>
            <a:r>
              <a:rPr lang="es-ES" sz="2000" dirty="0" err="1" smtClean="0">
                <a:latin typeface="Arial Unicode MS" pitchFamily="34" charset="-128"/>
              </a:rPr>
              <a:t>gibel-metabolismoa</a:t>
            </a:r>
            <a:r>
              <a:rPr lang="es-ES" sz="2000" dirty="0" smtClean="0">
                <a:latin typeface="Arial Unicode MS" pitchFamily="34" charset="-128"/>
              </a:rPr>
              <a:t> </a:t>
            </a:r>
            <a:r>
              <a:rPr lang="es-ES" sz="2000" dirty="0" err="1" smtClean="0">
                <a:latin typeface="Arial Unicode MS" pitchFamily="34" charset="-128"/>
              </a:rPr>
              <a:t>dute</a:t>
            </a:r>
            <a:r>
              <a:rPr lang="es-ES" sz="2000" dirty="0" smtClean="0">
                <a:latin typeface="Arial Unicode MS" pitchFamily="34" charset="-128"/>
              </a:rPr>
              <a:t>, </a:t>
            </a:r>
            <a:r>
              <a:rPr lang="es-ES" sz="2000" dirty="0">
                <a:latin typeface="Arial Unicode MS" pitchFamily="34" charset="-128"/>
              </a:rPr>
              <a:t>eta </a:t>
            </a:r>
            <a:r>
              <a:rPr lang="es-ES" sz="2000" dirty="0" err="1">
                <a:latin typeface="Arial Unicode MS" pitchFamily="34" charset="-128"/>
              </a:rPr>
              <a:t>konplikazioak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eragin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 smtClean="0">
                <a:latin typeface="Arial Unicode MS" pitchFamily="34" charset="-128"/>
              </a:rPr>
              <a:t>ditzakete</a:t>
            </a:r>
            <a:r>
              <a:rPr lang="es-ES" sz="2000" dirty="0" smtClean="0">
                <a:latin typeface="Arial Unicode MS" pitchFamily="34" charset="-128"/>
              </a:rPr>
              <a:t>: </a:t>
            </a:r>
            <a:r>
              <a:rPr lang="es-ES" sz="2000" dirty="0" err="1" smtClean="0">
                <a:latin typeface="Arial Unicode MS" pitchFamily="34" charset="-128"/>
              </a:rPr>
              <a:t>giltzurrunen</a:t>
            </a:r>
            <a:r>
              <a:rPr lang="es-ES" sz="2000" dirty="0" smtClean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hutsegitea</a:t>
            </a:r>
            <a:r>
              <a:rPr lang="es-ES" sz="2000" dirty="0">
                <a:latin typeface="Arial Unicode MS" pitchFamily="34" charset="-128"/>
              </a:rPr>
              <a:t>, </a:t>
            </a:r>
            <a:r>
              <a:rPr lang="es-ES" sz="2000" dirty="0" err="1">
                <a:latin typeface="Arial Unicode MS" pitchFamily="34" charset="-128"/>
              </a:rPr>
              <a:t>gibeleko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entzefalopatia</a:t>
            </a:r>
            <a:r>
              <a:rPr lang="es-ES" sz="2000" dirty="0">
                <a:latin typeface="Arial Unicode MS" pitchFamily="34" charset="-128"/>
              </a:rPr>
              <a:t> eta </a:t>
            </a:r>
            <a:r>
              <a:rPr lang="es-ES" sz="2000" dirty="0" err="1">
                <a:latin typeface="Arial Unicode MS" pitchFamily="34" charset="-128"/>
              </a:rPr>
              <a:t>portako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hipertentsioa</a:t>
            </a:r>
            <a:r>
              <a:rPr lang="es-ES" sz="2000" dirty="0">
                <a:latin typeface="Arial Unicode MS" pitchFamily="34" charset="-128"/>
              </a:rPr>
              <a:t> eta </a:t>
            </a:r>
            <a:r>
              <a:rPr lang="es-ES" sz="2000" dirty="0" err="1">
                <a:latin typeface="Arial Unicode MS" pitchFamily="34" charset="-128"/>
              </a:rPr>
              <a:t>urdail-hesteetako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 smtClean="0">
                <a:latin typeface="Arial Unicode MS" pitchFamily="34" charset="-128"/>
              </a:rPr>
              <a:t>odoljarioa</a:t>
            </a:r>
            <a:r>
              <a:rPr lang="es-ES" sz="2000" dirty="0" smtClean="0">
                <a:latin typeface="Arial Unicode MS" pitchFamily="34" charset="-128"/>
              </a:rPr>
              <a:t>. </a:t>
            </a:r>
          </a:p>
          <a:p>
            <a:pPr marL="0" lvl="0" indent="0">
              <a:buClr>
                <a:srgbClr val="4BACC6">
                  <a:lumMod val="50000"/>
                </a:srgbClr>
              </a:buClr>
              <a:buNone/>
            </a:pPr>
            <a:r>
              <a:rPr lang="es-ES" b="1" dirty="0" err="1" smtClean="0">
                <a:solidFill>
                  <a:srgbClr val="4BACC6"/>
                </a:solidFill>
                <a:latin typeface="Arial Unicode MS" pitchFamily="34" charset="-128"/>
              </a:rPr>
              <a:t>Parazetamola</a:t>
            </a:r>
            <a:r>
              <a:rPr lang="es-ES" b="1" dirty="0" smtClean="0">
                <a:solidFill>
                  <a:srgbClr val="4BACC6"/>
                </a:solidFill>
                <a:latin typeface="Arial Unicode MS" pitchFamily="34" charset="-128"/>
              </a:rPr>
              <a:t> </a:t>
            </a:r>
            <a:endParaRPr lang="es-ES" sz="2800" b="1" dirty="0">
              <a:solidFill>
                <a:srgbClr val="4BACC6"/>
              </a:solidFill>
              <a:latin typeface="Arial Unicode MS" pitchFamily="34" charset="-128"/>
            </a:endParaRPr>
          </a:p>
          <a:p>
            <a:r>
              <a:rPr lang="es-ES" sz="2000" dirty="0" err="1" smtClean="0">
                <a:latin typeface="Arial Unicode MS" pitchFamily="34" charset="-128"/>
              </a:rPr>
              <a:t>Askotan</a:t>
            </a:r>
            <a:r>
              <a:rPr lang="es-ES" sz="2000" dirty="0">
                <a:latin typeface="Arial Unicode MS" pitchFamily="34" charset="-128"/>
              </a:rPr>
              <a:t>, </a:t>
            </a:r>
            <a:r>
              <a:rPr lang="es-ES" sz="2000" dirty="0" err="1">
                <a:latin typeface="Arial Unicode MS" pitchFamily="34" charset="-128"/>
              </a:rPr>
              <a:t>gibeleko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gaixotasuna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duten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pazienteetan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ez</a:t>
            </a:r>
            <a:r>
              <a:rPr lang="es-ES" sz="2000" dirty="0">
                <a:latin typeface="Arial Unicode MS" pitchFamily="34" charset="-128"/>
              </a:rPr>
              <a:t> da </a:t>
            </a:r>
            <a:r>
              <a:rPr lang="es-ES" sz="2000" dirty="0" err="1">
                <a:latin typeface="Arial Unicode MS" pitchFamily="34" charset="-128"/>
              </a:rPr>
              <a:t>erabiltzen</a:t>
            </a:r>
            <a:r>
              <a:rPr lang="es-ES" sz="2000" dirty="0">
                <a:latin typeface="Arial Unicode MS" pitchFamily="34" charset="-128"/>
              </a:rPr>
              <a:t>, </a:t>
            </a:r>
            <a:r>
              <a:rPr lang="es-ES" sz="2000" dirty="0" err="1">
                <a:latin typeface="Arial Unicode MS" pitchFamily="34" charset="-128"/>
              </a:rPr>
              <a:t>haren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hepatotoxikotasuna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ezaguna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baita</a:t>
            </a:r>
            <a:r>
              <a:rPr lang="es-ES" sz="2000" dirty="0">
                <a:latin typeface="Arial Unicode MS" pitchFamily="34" charset="-128"/>
              </a:rPr>
              <a:t>. </a:t>
            </a:r>
            <a:endParaRPr lang="es-ES" sz="2000" dirty="0" smtClean="0">
              <a:latin typeface="Arial Unicode MS" pitchFamily="34" charset="-128"/>
            </a:endParaRPr>
          </a:p>
          <a:p>
            <a:r>
              <a:rPr lang="es-ES" sz="2000" dirty="0">
                <a:latin typeface="Arial Unicode MS" pitchFamily="34" charset="-128"/>
              </a:rPr>
              <a:t>Hala ere, </a:t>
            </a:r>
            <a:r>
              <a:rPr lang="es-ES" sz="2000" dirty="0" err="1">
                <a:latin typeface="Arial Unicode MS" pitchFamily="34" charset="-128"/>
              </a:rPr>
              <a:t>hainbat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ikerlanek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zirrosia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duten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pazienteengan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parazetamolaren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segurtasuna</a:t>
            </a:r>
            <a:r>
              <a:rPr lang="es-ES" sz="2000" dirty="0">
                <a:latin typeface="Arial Unicode MS" pitchFamily="34" charset="-128"/>
              </a:rPr>
              <a:t> eta </a:t>
            </a:r>
            <a:r>
              <a:rPr lang="es-ES" sz="2000" dirty="0" err="1">
                <a:latin typeface="Arial Unicode MS" pitchFamily="34" charset="-128"/>
              </a:rPr>
              <a:t>eraginkortasuna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aztertu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dituzte</a:t>
            </a:r>
            <a:r>
              <a:rPr lang="es-ES" sz="2000" dirty="0">
                <a:latin typeface="Arial Unicode MS" pitchFamily="34" charset="-128"/>
              </a:rPr>
              <a:t>, </a:t>
            </a:r>
            <a:r>
              <a:rPr lang="es-ES" sz="2000" dirty="0" err="1">
                <a:latin typeface="Arial Unicode MS" pitchFamily="34" charset="-128"/>
              </a:rPr>
              <a:t>beti</a:t>
            </a:r>
            <a:r>
              <a:rPr lang="es-ES" sz="2000" dirty="0">
                <a:latin typeface="Arial Unicode MS" pitchFamily="34" charset="-128"/>
              </a:rPr>
              <a:t> ere </a:t>
            </a:r>
            <a:r>
              <a:rPr lang="es-ES" sz="2000" b="1" dirty="0" err="1">
                <a:solidFill>
                  <a:schemeClr val="tx2"/>
                </a:solidFill>
                <a:latin typeface="Arial Unicode MS" pitchFamily="34" charset="-128"/>
              </a:rPr>
              <a:t>dosiak</a:t>
            </a:r>
            <a:r>
              <a:rPr lang="es-ES" sz="2000" b="1" dirty="0">
                <a:solidFill>
                  <a:schemeClr val="tx2"/>
                </a:solidFill>
                <a:latin typeface="Arial Unicode MS" pitchFamily="34" charset="-128"/>
              </a:rPr>
              <a:t> </a:t>
            </a:r>
            <a:r>
              <a:rPr lang="es-ES" sz="2000" b="1" dirty="0" err="1">
                <a:solidFill>
                  <a:schemeClr val="tx2"/>
                </a:solidFill>
                <a:latin typeface="Arial Unicode MS" pitchFamily="34" charset="-128"/>
              </a:rPr>
              <a:t>doituta</a:t>
            </a:r>
            <a:r>
              <a:rPr lang="es-ES" sz="2000" b="1" dirty="0">
                <a:solidFill>
                  <a:schemeClr val="tx2"/>
                </a:solidFill>
                <a:latin typeface="Arial Unicode MS" pitchFamily="34" charset="-128"/>
              </a:rPr>
              <a:t> eta </a:t>
            </a:r>
            <a:r>
              <a:rPr lang="es-ES" sz="2000" b="1" dirty="0" err="1">
                <a:solidFill>
                  <a:schemeClr val="tx2"/>
                </a:solidFill>
                <a:latin typeface="Arial Unicode MS" pitchFamily="34" charset="-128"/>
              </a:rPr>
              <a:t>epe</a:t>
            </a:r>
            <a:r>
              <a:rPr lang="es-ES" sz="2000" b="1" dirty="0">
                <a:solidFill>
                  <a:schemeClr val="tx2"/>
                </a:solidFill>
                <a:latin typeface="Arial Unicode MS" pitchFamily="34" charset="-128"/>
              </a:rPr>
              <a:t> </a:t>
            </a:r>
            <a:r>
              <a:rPr lang="es-ES" sz="2000" b="1" dirty="0" err="1">
                <a:solidFill>
                  <a:schemeClr val="tx2"/>
                </a:solidFill>
                <a:latin typeface="Arial Unicode MS" pitchFamily="34" charset="-128"/>
              </a:rPr>
              <a:t>laburrez</a:t>
            </a:r>
            <a:r>
              <a:rPr lang="es-ES" sz="2000" b="1" dirty="0">
                <a:solidFill>
                  <a:schemeClr val="tx2"/>
                </a:solidFill>
                <a:latin typeface="Arial Unicode MS" pitchFamily="34" charset="-128"/>
              </a:rPr>
              <a:t> </a:t>
            </a:r>
            <a:r>
              <a:rPr lang="es-ES" sz="2000" b="1" dirty="0" err="1">
                <a:solidFill>
                  <a:schemeClr val="tx2"/>
                </a:solidFill>
                <a:latin typeface="Arial Unicode MS" pitchFamily="34" charset="-128"/>
              </a:rPr>
              <a:t>hartuta</a:t>
            </a:r>
            <a:r>
              <a:rPr lang="es-ES" sz="2000" dirty="0" smtClean="0">
                <a:latin typeface="Arial Unicode MS" pitchFamily="34" charset="-128"/>
              </a:rPr>
              <a:t>. </a:t>
            </a:r>
            <a:r>
              <a:rPr lang="es-ES" sz="2000" dirty="0" err="1" smtClean="0">
                <a:latin typeface="Arial Unicode MS" pitchFamily="34" charset="-128"/>
              </a:rPr>
              <a:t>Ikerketek</a:t>
            </a:r>
            <a:r>
              <a:rPr lang="es-ES" sz="2000" dirty="0" smtClean="0">
                <a:latin typeface="Arial Unicode MS" pitchFamily="34" charset="-128"/>
              </a:rPr>
              <a:t> </a:t>
            </a:r>
            <a:r>
              <a:rPr lang="es-ES" sz="2000" dirty="0" err="1" smtClean="0">
                <a:latin typeface="Arial Unicode MS" pitchFamily="34" charset="-128"/>
              </a:rPr>
              <a:t>frogatu</a:t>
            </a:r>
            <a:r>
              <a:rPr lang="es-ES" sz="2000" dirty="0" smtClean="0">
                <a:latin typeface="Arial Unicode MS" pitchFamily="34" charset="-128"/>
              </a:rPr>
              <a:t> </a:t>
            </a:r>
            <a:r>
              <a:rPr lang="es-ES" sz="2000" dirty="0" err="1" smtClean="0">
                <a:latin typeface="Arial Unicode MS" pitchFamily="34" charset="-128"/>
              </a:rPr>
              <a:t>dute</a:t>
            </a:r>
            <a:r>
              <a:rPr lang="es-ES" sz="2000" dirty="0" smtClean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g</a:t>
            </a:r>
            <a:r>
              <a:rPr lang="es-ES" sz="2000" dirty="0" err="1" smtClean="0">
                <a:latin typeface="Arial Unicode MS" pitchFamily="34" charset="-128"/>
              </a:rPr>
              <a:t>ibeleko</a:t>
            </a:r>
            <a:r>
              <a:rPr lang="es-ES" sz="2000" dirty="0" smtClean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gutxiegitasun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arina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edo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 smtClean="0">
                <a:latin typeface="Arial Unicode MS" pitchFamily="34" charset="-128"/>
              </a:rPr>
              <a:t>hepatopatia-arriskuaren</a:t>
            </a:r>
            <a:r>
              <a:rPr lang="es-ES" sz="2000" dirty="0" smtClean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faktoreak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dituzten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pazienteek</a:t>
            </a:r>
            <a:r>
              <a:rPr lang="es-ES" sz="2000" dirty="0">
                <a:latin typeface="Arial Unicode MS" pitchFamily="34" charset="-128"/>
              </a:rPr>
              <a:t> ere, </a:t>
            </a:r>
            <a:r>
              <a:rPr lang="es-ES" sz="2000" dirty="0" err="1">
                <a:latin typeface="Arial Unicode MS" pitchFamily="34" charset="-128"/>
              </a:rPr>
              <a:t>epe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laburrean</a:t>
            </a:r>
            <a:r>
              <a:rPr lang="es-ES" sz="2000" dirty="0">
                <a:latin typeface="Arial Unicode MS" pitchFamily="34" charset="-128"/>
              </a:rPr>
              <a:t>, </a:t>
            </a:r>
            <a:r>
              <a:rPr lang="es-ES" sz="2000" dirty="0" err="1">
                <a:latin typeface="Arial Unicode MS" pitchFamily="34" charset="-128"/>
              </a:rPr>
              <a:t>ongi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onartzen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 smtClean="0">
                <a:latin typeface="Arial Unicode MS" pitchFamily="34" charset="-128"/>
              </a:rPr>
              <a:t>dutela</a:t>
            </a:r>
            <a:r>
              <a:rPr lang="es-ES" sz="2000" dirty="0" smtClean="0">
                <a:latin typeface="Arial Unicode MS" pitchFamily="34" charset="-128"/>
              </a:rPr>
              <a:t>.</a:t>
            </a:r>
          </a:p>
          <a:p>
            <a:r>
              <a:rPr lang="es-ES" sz="2000" b="1" dirty="0" err="1">
                <a:solidFill>
                  <a:schemeClr val="tx2"/>
                </a:solidFill>
                <a:latin typeface="Arial Unicode MS" pitchFamily="34" charset="-128"/>
              </a:rPr>
              <a:t>Gehieneko</a:t>
            </a:r>
            <a:r>
              <a:rPr lang="es-ES" sz="2000" b="1" dirty="0">
                <a:solidFill>
                  <a:schemeClr val="tx2"/>
                </a:solidFill>
                <a:latin typeface="Arial Unicode MS" pitchFamily="34" charset="-128"/>
              </a:rPr>
              <a:t> </a:t>
            </a:r>
            <a:r>
              <a:rPr lang="es-ES" sz="2000" b="1" dirty="0" err="1">
                <a:solidFill>
                  <a:schemeClr val="tx2"/>
                </a:solidFill>
                <a:latin typeface="Arial Unicode MS" pitchFamily="34" charset="-128"/>
              </a:rPr>
              <a:t>eguneko</a:t>
            </a:r>
            <a:r>
              <a:rPr lang="es-ES" sz="2000" b="1" dirty="0">
                <a:solidFill>
                  <a:schemeClr val="tx2"/>
                </a:solidFill>
                <a:latin typeface="Arial Unicode MS" pitchFamily="34" charset="-128"/>
              </a:rPr>
              <a:t> </a:t>
            </a:r>
            <a:r>
              <a:rPr lang="es-ES" sz="2000" b="1" dirty="0" err="1">
                <a:solidFill>
                  <a:schemeClr val="tx2"/>
                </a:solidFill>
                <a:latin typeface="Arial Unicode MS" pitchFamily="34" charset="-128"/>
              </a:rPr>
              <a:t>dosia</a:t>
            </a:r>
            <a:r>
              <a:rPr lang="es-ES" sz="2000" b="1" dirty="0">
                <a:solidFill>
                  <a:schemeClr val="tx2"/>
                </a:solidFill>
                <a:latin typeface="Arial Unicode MS" pitchFamily="34" charset="-128"/>
              </a:rPr>
              <a:t> 2-3 g-</a:t>
            </a:r>
            <a:r>
              <a:rPr lang="es-ES" sz="2000" b="1" dirty="0" err="1">
                <a:solidFill>
                  <a:schemeClr val="tx2"/>
                </a:solidFill>
                <a:latin typeface="Arial Unicode MS" pitchFamily="34" charset="-128"/>
              </a:rPr>
              <a:t>ra</a:t>
            </a:r>
            <a:r>
              <a:rPr lang="es-ES" sz="2000" b="1" dirty="0">
                <a:solidFill>
                  <a:schemeClr val="tx2"/>
                </a:solidFill>
                <a:latin typeface="Arial Unicode MS" pitchFamily="34" charset="-128"/>
              </a:rPr>
              <a:t> </a:t>
            </a:r>
            <a:r>
              <a:rPr lang="es-ES" sz="2000" b="1" dirty="0" err="1">
                <a:solidFill>
                  <a:schemeClr val="tx2"/>
                </a:solidFill>
                <a:latin typeface="Arial Unicode MS" pitchFamily="34" charset="-128"/>
              </a:rPr>
              <a:t>mugatzea</a:t>
            </a:r>
            <a:r>
              <a:rPr lang="es-ES" sz="2000" b="1" dirty="0">
                <a:solidFill>
                  <a:schemeClr val="tx2"/>
                </a:solidFill>
                <a:latin typeface="Arial Unicode MS" pitchFamily="34" charset="-128"/>
              </a:rPr>
              <a:t> </a:t>
            </a:r>
            <a:r>
              <a:rPr lang="es-ES" sz="2000" b="1" dirty="0" err="1">
                <a:solidFill>
                  <a:schemeClr val="tx2"/>
                </a:solidFill>
                <a:latin typeface="Arial Unicode MS" pitchFamily="34" charset="-128"/>
              </a:rPr>
              <a:t>gomendatzen</a:t>
            </a:r>
            <a:r>
              <a:rPr lang="es-ES" sz="2000" b="1" dirty="0">
                <a:solidFill>
                  <a:schemeClr val="tx2"/>
                </a:solidFill>
                <a:latin typeface="Arial Unicode MS" pitchFamily="34" charset="-128"/>
              </a:rPr>
              <a:t> da, </a:t>
            </a:r>
            <a:r>
              <a:rPr lang="es-ES" sz="2000" b="1" dirty="0" err="1">
                <a:solidFill>
                  <a:schemeClr val="tx2"/>
                </a:solidFill>
                <a:latin typeface="Arial Unicode MS" pitchFamily="34" charset="-128"/>
              </a:rPr>
              <a:t>epe</a:t>
            </a:r>
            <a:r>
              <a:rPr lang="es-ES" sz="2000" b="1" dirty="0">
                <a:solidFill>
                  <a:schemeClr val="tx2"/>
                </a:solidFill>
                <a:latin typeface="Arial Unicode MS" pitchFamily="34" charset="-128"/>
              </a:rPr>
              <a:t> </a:t>
            </a:r>
            <a:r>
              <a:rPr lang="es-ES" sz="2000" b="1" dirty="0" err="1">
                <a:solidFill>
                  <a:schemeClr val="tx2"/>
                </a:solidFill>
                <a:latin typeface="Arial Unicode MS" pitchFamily="34" charset="-128"/>
              </a:rPr>
              <a:t>laburrean</a:t>
            </a:r>
            <a:r>
              <a:rPr lang="es-ES" sz="2000" dirty="0" smtClean="0">
                <a:latin typeface="Arial Unicode MS" pitchFamily="34" charset="-128"/>
              </a:rPr>
              <a:t>. </a:t>
            </a:r>
            <a:r>
              <a:rPr lang="es-ES" sz="2000" dirty="0" err="1" smtClean="0">
                <a:latin typeface="Arial Unicode MS" pitchFamily="34" charset="-128"/>
              </a:rPr>
              <a:t>Malnutrizioa</a:t>
            </a:r>
            <a:r>
              <a:rPr lang="es-ES" sz="2000" dirty="0" smtClean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duten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edo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alkohola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modu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kronikoan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kontsumitzen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duten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pazienteak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b="1" dirty="0" err="1">
                <a:solidFill>
                  <a:schemeClr val="tx2"/>
                </a:solidFill>
                <a:latin typeface="Arial Unicode MS" pitchFamily="34" charset="-128"/>
              </a:rPr>
              <a:t>arrisku-populazio</a:t>
            </a:r>
            <a:r>
              <a:rPr lang="es-ES" sz="2000" b="1" dirty="0">
                <a:solidFill>
                  <a:schemeClr val="tx2"/>
                </a:solidFill>
                <a:latin typeface="Arial Unicode MS" pitchFamily="34" charset="-128"/>
              </a:rPr>
              <a:t> </a:t>
            </a:r>
            <a:r>
              <a:rPr lang="es-ES" sz="2000" b="1" dirty="0" err="1">
                <a:solidFill>
                  <a:schemeClr val="tx2"/>
                </a:solidFill>
                <a:latin typeface="Arial Unicode MS" pitchFamily="34" charset="-128"/>
              </a:rPr>
              <a:t>dira</a:t>
            </a:r>
            <a:r>
              <a:rPr lang="es-ES" sz="2000" b="1" dirty="0">
                <a:solidFill>
                  <a:schemeClr val="tx2"/>
                </a:solidFill>
                <a:latin typeface="Arial Unicode MS" pitchFamily="34" charset="-128"/>
              </a:rPr>
              <a:t>: 2 g </a:t>
            </a:r>
            <a:r>
              <a:rPr lang="es-ES" sz="2000" b="1" dirty="0" err="1">
                <a:solidFill>
                  <a:schemeClr val="tx2"/>
                </a:solidFill>
                <a:latin typeface="Arial Unicode MS" pitchFamily="34" charset="-128"/>
              </a:rPr>
              <a:t>baino</a:t>
            </a:r>
            <a:r>
              <a:rPr lang="es-ES" sz="2000" b="1" dirty="0">
                <a:solidFill>
                  <a:schemeClr val="tx2"/>
                </a:solidFill>
                <a:latin typeface="Arial Unicode MS" pitchFamily="34" charset="-128"/>
              </a:rPr>
              <a:t> </a:t>
            </a:r>
            <a:r>
              <a:rPr lang="es-ES" sz="2000" b="1" dirty="0" err="1">
                <a:solidFill>
                  <a:schemeClr val="tx2"/>
                </a:solidFill>
                <a:latin typeface="Arial Unicode MS" pitchFamily="34" charset="-128"/>
              </a:rPr>
              <a:t>gutxiago</a:t>
            </a:r>
            <a:r>
              <a:rPr lang="es-ES" sz="2000" b="1" dirty="0">
                <a:solidFill>
                  <a:schemeClr val="tx2"/>
                </a:solidFill>
                <a:latin typeface="Arial Unicode MS" pitchFamily="34" charset="-128"/>
              </a:rPr>
              <a:t> </a:t>
            </a:r>
            <a:r>
              <a:rPr lang="es-ES" sz="2000" b="1" dirty="0" err="1">
                <a:solidFill>
                  <a:schemeClr val="tx2"/>
                </a:solidFill>
                <a:latin typeface="Arial Unicode MS" pitchFamily="34" charset="-128"/>
              </a:rPr>
              <a:t>erabili</a:t>
            </a:r>
            <a:r>
              <a:rPr lang="es-ES" sz="2000" b="1" dirty="0">
                <a:solidFill>
                  <a:schemeClr val="tx2"/>
                </a:solidFill>
                <a:latin typeface="Arial Unicode MS" pitchFamily="34" charset="-128"/>
              </a:rPr>
              <a:t>.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-171400"/>
            <a:ext cx="8229600" cy="1143000"/>
          </a:xfrm>
        </p:spPr>
        <p:txBody>
          <a:bodyPr/>
          <a:lstStyle/>
          <a:p>
            <a:r>
              <a:rPr lang="es-ES" dirty="0" err="1"/>
              <a:t>Analgesikoak</a:t>
            </a:r>
            <a:r>
              <a:rPr lang="es-ES" dirty="0"/>
              <a:t> </a:t>
            </a:r>
            <a:r>
              <a:rPr lang="es-ES" dirty="0" smtClean="0">
                <a:solidFill>
                  <a:schemeClr val="tx2"/>
                </a:solidFill>
                <a:latin typeface="Arial Black" pitchFamily="34" charset="0"/>
              </a:rPr>
              <a:t>(I)</a:t>
            </a:r>
            <a:endParaRPr lang="es-ES" dirty="0">
              <a:solidFill>
                <a:schemeClr val="tx2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653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idx="4294967295"/>
          </p:nvPr>
        </p:nvSpPr>
        <p:spPr bwMode="auto">
          <a:xfrm>
            <a:off x="3448" y="908720"/>
            <a:ext cx="8949556" cy="4824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lvl="0" indent="0">
              <a:buClr>
                <a:srgbClr val="4BACC6">
                  <a:lumMod val="50000"/>
                </a:srgbClr>
              </a:buClr>
              <a:buNone/>
            </a:pPr>
            <a:r>
              <a:rPr lang="es-ES" b="1" dirty="0" err="1" smtClean="0">
                <a:solidFill>
                  <a:srgbClr val="4BACC6"/>
                </a:solidFill>
                <a:latin typeface="Arial Unicode MS" pitchFamily="34" charset="-128"/>
              </a:rPr>
              <a:t>AIEEak</a:t>
            </a:r>
            <a:r>
              <a:rPr lang="es-ES" b="1" dirty="0" smtClean="0">
                <a:solidFill>
                  <a:srgbClr val="4BACC6"/>
                </a:solidFill>
                <a:latin typeface="Arial Unicode MS" pitchFamily="34" charset="-128"/>
              </a:rPr>
              <a:t> </a:t>
            </a:r>
            <a:endParaRPr lang="es-ES" sz="2800" b="1" dirty="0" smtClean="0">
              <a:solidFill>
                <a:srgbClr val="4BACC6"/>
              </a:solidFill>
              <a:latin typeface="Arial Unicode MS" pitchFamily="34" charset="-128"/>
            </a:endParaRPr>
          </a:p>
          <a:p>
            <a:r>
              <a:rPr lang="es-ES" sz="2000" dirty="0" smtClean="0">
                <a:latin typeface="Arial Unicode MS" pitchFamily="34" charset="-128"/>
              </a:rPr>
              <a:t>Ez </a:t>
            </a:r>
            <a:r>
              <a:rPr lang="es-ES" sz="2000" dirty="0" err="1">
                <a:latin typeface="Arial Unicode MS" pitchFamily="34" charset="-128"/>
              </a:rPr>
              <a:t>dira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b="1" dirty="0" err="1">
                <a:solidFill>
                  <a:schemeClr val="tx2"/>
                </a:solidFill>
                <a:latin typeface="Arial Unicode MS" pitchFamily="34" charset="-128"/>
              </a:rPr>
              <a:t>AIEEak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erabili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behar</a:t>
            </a:r>
            <a:r>
              <a:rPr lang="es-ES" sz="2000" dirty="0">
                <a:latin typeface="Arial Unicode MS" pitchFamily="34" charset="-128"/>
              </a:rPr>
              <a:t>, </a:t>
            </a:r>
            <a:r>
              <a:rPr lang="es-ES" sz="2000" dirty="0" err="1">
                <a:latin typeface="Arial Unicode MS" pitchFamily="34" charset="-128"/>
              </a:rPr>
              <a:t>haien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hepatotoxikotasun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zuzenaren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ondorioz</a:t>
            </a:r>
            <a:r>
              <a:rPr lang="es-ES" sz="2000" dirty="0">
                <a:latin typeface="Arial Unicode MS" pitchFamily="34" charset="-128"/>
              </a:rPr>
              <a:t> eta </a:t>
            </a:r>
            <a:r>
              <a:rPr lang="es-ES" sz="2000" dirty="0" err="1">
                <a:latin typeface="Arial Unicode MS" pitchFamily="34" charset="-128"/>
              </a:rPr>
              <a:t>eragin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ditzaketen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erreakzio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hemorragikoen</a:t>
            </a:r>
            <a:r>
              <a:rPr lang="es-ES" sz="2000" dirty="0">
                <a:latin typeface="Arial Unicode MS" pitchFamily="34" charset="-128"/>
              </a:rPr>
              <a:t> eta </a:t>
            </a:r>
            <a:r>
              <a:rPr lang="es-ES" sz="2000" dirty="0" err="1">
                <a:latin typeface="Arial Unicode MS" pitchFamily="34" charset="-128"/>
              </a:rPr>
              <a:t>giltzurrunaren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kontrako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erreakzio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kaltegarri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larrien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arriskuaren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 smtClean="0">
                <a:latin typeface="Arial Unicode MS" pitchFamily="34" charset="-128"/>
              </a:rPr>
              <a:t>ondorioz</a:t>
            </a:r>
            <a:r>
              <a:rPr lang="es-ES" sz="2000" dirty="0">
                <a:latin typeface="Arial Unicode MS" pitchFamily="34" charset="-128"/>
              </a:rPr>
              <a:t>. </a:t>
            </a:r>
            <a:r>
              <a:rPr lang="es-ES" sz="2000" dirty="0" err="1">
                <a:latin typeface="Arial Unicode MS" pitchFamily="34" charset="-128"/>
              </a:rPr>
              <a:t>Kontraindikatuta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daude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gibeleko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gutxiegitasuna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larria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denean</a:t>
            </a:r>
            <a:r>
              <a:rPr lang="es-ES" sz="2000" dirty="0">
                <a:latin typeface="Arial Unicode MS" pitchFamily="34" charset="-128"/>
              </a:rPr>
              <a:t>.</a:t>
            </a:r>
            <a:endParaRPr lang="es-ES" sz="2000" dirty="0" smtClean="0">
              <a:latin typeface="Arial Unicode MS" pitchFamily="34" charset="-128"/>
            </a:endParaRPr>
          </a:p>
          <a:p>
            <a:r>
              <a:rPr lang="es-ES" sz="2000" dirty="0" smtClean="0">
                <a:latin typeface="Arial Unicode MS" pitchFamily="34" charset="-128"/>
              </a:rPr>
              <a:t>Ez </a:t>
            </a:r>
            <a:r>
              <a:rPr lang="es-ES" sz="2000" dirty="0">
                <a:latin typeface="Arial Unicode MS" pitchFamily="34" charset="-128"/>
              </a:rPr>
              <a:t>da </a:t>
            </a:r>
            <a:r>
              <a:rPr lang="es-ES" sz="2000" b="1" dirty="0" err="1">
                <a:solidFill>
                  <a:schemeClr val="tx2"/>
                </a:solidFill>
                <a:latin typeface="Arial Unicode MS" pitchFamily="34" charset="-128"/>
              </a:rPr>
              <a:t>metamizol</a:t>
            </a:r>
            <a:r>
              <a:rPr lang="es-ES" sz="2000" dirty="0" err="1">
                <a:latin typeface="Arial Unicode MS" pitchFamily="34" charset="-128"/>
              </a:rPr>
              <a:t>-dosi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handirik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hartu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behar</a:t>
            </a:r>
            <a:r>
              <a:rPr lang="es-ES" sz="2000" dirty="0">
                <a:latin typeface="Arial Unicode MS" pitchFamily="34" charset="-128"/>
              </a:rPr>
              <a:t>. </a:t>
            </a:r>
            <a:r>
              <a:rPr lang="es-ES" sz="2000" dirty="0" err="1">
                <a:latin typeface="Arial Unicode MS" pitchFamily="34" charset="-128"/>
              </a:rPr>
              <a:t>Tratamendu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laburretan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ez</a:t>
            </a:r>
            <a:r>
              <a:rPr lang="es-ES" sz="2000" dirty="0">
                <a:latin typeface="Arial Unicode MS" pitchFamily="34" charset="-128"/>
              </a:rPr>
              <a:t> da </a:t>
            </a:r>
            <a:r>
              <a:rPr lang="es-ES" sz="2000" dirty="0" err="1">
                <a:latin typeface="Arial Unicode MS" pitchFamily="34" charset="-128"/>
              </a:rPr>
              <a:t>beharrezkoa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dosia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 smtClean="0">
                <a:latin typeface="Arial Unicode MS" pitchFamily="34" charset="-128"/>
              </a:rPr>
              <a:t>murriztea</a:t>
            </a:r>
            <a:r>
              <a:rPr lang="es-ES" sz="2000" dirty="0" smtClean="0">
                <a:latin typeface="Arial Unicode MS" pitchFamily="34" charset="-128"/>
              </a:rPr>
              <a:t>.</a:t>
            </a:r>
          </a:p>
          <a:p>
            <a:r>
              <a:rPr lang="es-ES" sz="2000" dirty="0" err="1" smtClean="0">
                <a:latin typeface="Arial Unicode MS" pitchFamily="34" charset="-128"/>
              </a:rPr>
              <a:t>Nahiz</a:t>
            </a:r>
            <a:r>
              <a:rPr lang="es-ES" sz="2000" dirty="0" smtClean="0">
                <a:latin typeface="Arial Unicode MS" pitchFamily="34" charset="-128"/>
              </a:rPr>
              <a:t> </a:t>
            </a:r>
            <a:r>
              <a:rPr lang="es-ES" sz="2000" dirty="0">
                <a:latin typeface="Arial Unicode MS" pitchFamily="34" charset="-128"/>
              </a:rPr>
              <a:t>eta </a:t>
            </a:r>
            <a:r>
              <a:rPr lang="es-ES" sz="2000" dirty="0" smtClean="0">
                <a:latin typeface="Arial Unicode MS" pitchFamily="34" charset="-128"/>
              </a:rPr>
              <a:t>FT-</a:t>
            </a:r>
            <a:r>
              <a:rPr lang="es-ES" sz="2000" dirty="0" err="1" smtClean="0">
                <a:latin typeface="Arial Unicode MS" pitchFamily="34" charset="-128"/>
              </a:rPr>
              <a:t>an</a:t>
            </a:r>
            <a:r>
              <a:rPr lang="es-ES" sz="2000" dirty="0" smtClean="0">
                <a:latin typeface="Arial Unicode MS" pitchFamily="34" charset="-128"/>
              </a:rPr>
              <a:t> </a:t>
            </a:r>
            <a:r>
              <a:rPr lang="es-ES" sz="2000" b="1" dirty="0" smtClean="0">
                <a:solidFill>
                  <a:schemeClr val="tx2"/>
                </a:solidFill>
                <a:latin typeface="Arial Unicode MS" pitchFamily="34" charset="-128"/>
              </a:rPr>
              <a:t>COX-2aren </a:t>
            </a:r>
            <a:r>
              <a:rPr lang="es-ES" sz="2000" b="1" dirty="0" err="1">
                <a:solidFill>
                  <a:schemeClr val="tx2"/>
                </a:solidFill>
                <a:latin typeface="Arial Unicode MS" pitchFamily="34" charset="-128"/>
              </a:rPr>
              <a:t>inhibitzaile</a:t>
            </a:r>
            <a:r>
              <a:rPr lang="es-ES" sz="2000" b="1" dirty="0">
                <a:solidFill>
                  <a:schemeClr val="tx2"/>
                </a:solidFill>
                <a:latin typeface="Arial Unicode MS" pitchFamily="34" charset="-128"/>
              </a:rPr>
              <a:t> </a:t>
            </a:r>
            <a:r>
              <a:rPr lang="es-ES" sz="2000" b="1" dirty="0" err="1">
                <a:solidFill>
                  <a:schemeClr val="tx2"/>
                </a:solidFill>
                <a:latin typeface="Arial Unicode MS" pitchFamily="34" charset="-128"/>
              </a:rPr>
              <a:t>selektiboak</a:t>
            </a:r>
            <a:r>
              <a:rPr lang="es-ES" sz="2000" b="1" dirty="0">
                <a:solidFill>
                  <a:schemeClr val="tx2"/>
                </a:solidFill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ohiko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dosiaren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erdia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hartuta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erabil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daitezkeela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adierazten</a:t>
            </a:r>
            <a:r>
              <a:rPr lang="es-ES" sz="2000" dirty="0">
                <a:latin typeface="Arial Unicode MS" pitchFamily="34" charset="-128"/>
              </a:rPr>
              <a:t> den, </a:t>
            </a:r>
            <a:r>
              <a:rPr lang="es-ES" sz="2000" dirty="0" err="1">
                <a:latin typeface="Arial Unicode MS" pitchFamily="34" charset="-128"/>
              </a:rPr>
              <a:t>ez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dago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eskuragarri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haiek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zirrosia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duten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pazienteetan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seguruak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diren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ebaluatzen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duen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 smtClean="0">
                <a:latin typeface="Arial Unicode MS" pitchFamily="34" charset="-128"/>
              </a:rPr>
              <a:t>ikerlanik</a:t>
            </a:r>
            <a:r>
              <a:rPr lang="es-ES" sz="2000" dirty="0" smtClean="0">
                <a:latin typeface="Arial Unicode MS" pitchFamily="34" charset="-128"/>
              </a:rPr>
              <a:t>. </a:t>
            </a:r>
            <a:r>
              <a:rPr lang="es-ES" sz="2000" dirty="0" err="1">
                <a:latin typeface="Arial Unicode MS" pitchFamily="34" charset="-128"/>
              </a:rPr>
              <a:t>Nahiz</a:t>
            </a:r>
            <a:r>
              <a:rPr lang="es-ES" sz="2000" dirty="0">
                <a:latin typeface="Arial Unicode MS" pitchFamily="34" charset="-128"/>
              </a:rPr>
              <a:t> eta AIEE </a:t>
            </a:r>
            <a:r>
              <a:rPr lang="es-ES" sz="2000" dirty="0" err="1">
                <a:latin typeface="Arial Unicode MS" pitchFamily="34" charset="-128"/>
              </a:rPr>
              <a:t>tradizionalek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baino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urdail-hesteetako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ondorio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kaltegarri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gutxiago</a:t>
            </a:r>
            <a:r>
              <a:rPr lang="es-ES" sz="2000" dirty="0">
                <a:latin typeface="Arial Unicode MS" pitchFamily="34" charset="-128"/>
              </a:rPr>
              <a:t> izan, </a:t>
            </a:r>
            <a:r>
              <a:rPr lang="es-ES" sz="2000" dirty="0" err="1">
                <a:latin typeface="Arial Unicode MS" pitchFamily="34" charset="-128"/>
              </a:rPr>
              <a:t>ondorio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deletereo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nabarmenak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dituzte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maila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kardiobaskularrean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edo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giltzurrun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mailan</a:t>
            </a:r>
            <a:r>
              <a:rPr lang="es-ES" sz="2000" dirty="0">
                <a:latin typeface="Arial Unicode MS" pitchFamily="34" charset="-128"/>
              </a:rPr>
              <a:t>; </a:t>
            </a:r>
            <a:r>
              <a:rPr lang="es-ES" sz="2000" dirty="0" err="1">
                <a:latin typeface="Arial Unicode MS" pitchFamily="34" charset="-128"/>
              </a:rPr>
              <a:t>beraz</a:t>
            </a:r>
            <a:r>
              <a:rPr lang="es-ES" sz="2000" dirty="0">
                <a:latin typeface="Arial Unicode MS" pitchFamily="34" charset="-128"/>
              </a:rPr>
              <a:t>, </a:t>
            </a:r>
            <a:r>
              <a:rPr lang="es-ES" sz="2000" dirty="0" err="1">
                <a:latin typeface="Arial Unicode MS" pitchFamily="34" charset="-128"/>
              </a:rPr>
              <a:t>eskuarki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ez</a:t>
            </a:r>
            <a:r>
              <a:rPr lang="es-ES" sz="2000" dirty="0">
                <a:latin typeface="Arial Unicode MS" pitchFamily="34" charset="-128"/>
              </a:rPr>
              <a:t> da </a:t>
            </a:r>
            <a:r>
              <a:rPr lang="es-ES" sz="2000" dirty="0" err="1">
                <a:latin typeface="Arial Unicode MS" pitchFamily="34" charset="-128"/>
              </a:rPr>
              <a:t>halakoak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erabiltzea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gomendatzen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paziente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 smtClean="0">
                <a:latin typeface="Arial Unicode MS" pitchFamily="34" charset="-128"/>
              </a:rPr>
              <a:t>horietan</a:t>
            </a:r>
            <a:r>
              <a:rPr lang="es-ES" sz="2000" dirty="0" smtClean="0">
                <a:latin typeface="Arial Unicode MS" pitchFamily="34" charset="-128"/>
              </a:rPr>
              <a:t>.</a:t>
            </a:r>
            <a:endParaRPr lang="es-ES" sz="2000" dirty="0">
              <a:latin typeface="Arial Unicode MS" pitchFamily="34" charset="-128"/>
            </a:endParaRP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-27508"/>
            <a:ext cx="8229600" cy="1143000"/>
          </a:xfrm>
        </p:spPr>
        <p:txBody>
          <a:bodyPr/>
          <a:lstStyle/>
          <a:p>
            <a:r>
              <a:rPr lang="es-ES" dirty="0" err="1" smtClean="0">
                <a:solidFill>
                  <a:schemeClr val="tx2"/>
                </a:solidFill>
                <a:latin typeface="Arial Black" pitchFamily="34" charset="0"/>
              </a:rPr>
              <a:t>Analgesikoak</a:t>
            </a:r>
            <a:r>
              <a:rPr lang="es-ES" dirty="0" smtClean="0">
                <a:solidFill>
                  <a:schemeClr val="tx2"/>
                </a:solidFill>
                <a:latin typeface="Arial Black" pitchFamily="34" charset="0"/>
              </a:rPr>
              <a:t> (II)</a:t>
            </a:r>
            <a:endParaRPr lang="es-ES" dirty="0">
              <a:solidFill>
                <a:schemeClr val="tx2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9927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188640"/>
            <a:ext cx="8229600" cy="922114"/>
          </a:xfrm>
        </p:spPr>
        <p:txBody>
          <a:bodyPr/>
          <a:lstStyle/>
          <a:p>
            <a:r>
              <a:rPr lang="es-ES" sz="4000" dirty="0" err="1" smtClean="0">
                <a:solidFill>
                  <a:schemeClr val="tx2"/>
                </a:solidFill>
                <a:latin typeface="Arial Black" pitchFamily="34" charset="0"/>
              </a:rPr>
              <a:t>Aurkibidea</a:t>
            </a:r>
            <a:endParaRPr lang="es-ES" sz="4000" dirty="0">
              <a:solidFill>
                <a:schemeClr val="tx2"/>
              </a:solidFill>
              <a:latin typeface="Arial Black" pitchFamily="34" charset="0"/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4294967295"/>
          </p:nvPr>
        </p:nvSpPr>
        <p:spPr bwMode="auto">
          <a:xfrm>
            <a:off x="683568" y="1124744"/>
            <a:ext cx="7920880" cy="424847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rgbClr val="518BE1"/>
            </a:solidFill>
            <a:miter lim="800000"/>
            <a:headEnd/>
            <a:tailEnd/>
          </a:ln>
        </p:spPr>
        <p:txBody>
          <a:bodyPr/>
          <a:lstStyle/>
          <a:p>
            <a:pPr>
              <a:buClr>
                <a:schemeClr val="bg1"/>
              </a:buClr>
            </a:pPr>
            <a:r>
              <a:rPr lang="es-ES" sz="2800" dirty="0" smtClean="0">
                <a:solidFill>
                  <a:schemeClr val="bg1"/>
                </a:solidFill>
              </a:rPr>
              <a:t>SARRERA</a:t>
            </a:r>
            <a:endParaRPr lang="es-ES" sz="2800" dirty="0">
              <a:solidFill>
                <a:schemeClr val="bg1"/>
              </a:solidFill>
            </a:endParaRPr>
          </a:p>
          <a:p>
            <a:pPr>
              <a:buClr>
                <a:schemeClr val="bg1"/>
              </a:buClr>
            </a:pPr>
            <a:r>
              <a:rPr lang="es-ES" sz="2800" dirty="0" smtClean="0">
                <a:solidFill>
                  <a:schemeClr val="bg1"/>
                </a:solidFill>
              </a:rPr>
              <a:t>OHAR </a:t>
            </a:r>
            <a:r>
              <a:rPr lang="es-ES" sz="2800" dirty="0">
                <a:solidFill>
                  <a:schemeClr val="bg1"/>
                </a:solidFill>
              </a:rPr>
              <a:t>OROKORRAK</a:t>
            </a:r>
          </a:p>
          <a:p>
            <a:pPr>
              <a:buClr>
                <a:schemeClr val="bg1"/>
              </a:buClr>
            </a:pPr>
            <a:r>
              <a:rPr lang="es-ES" sz="2800" dirty="0" smtClean="0">
                <a:solidFill>
                  <a:schemeClr val="bg1"/>
                </a:solidFill>
              </a:rPr>
              <a:t>HIPOGLUZEMIANTEAK</a:t>
            </a:r>
            <a:endParaRPr lang="es-ES" sz="2800" dirty="0">
              <a:solidFill>
                <a:schemeClr val="bg1"/>
              </a:solidFill>
            </a:endParaRPr>
          </a:p>
          <a:p>
            <a:pPr>
              <a:buClr>
                <a:schemeClr val="bg1"/>
              </a:buClr>
            </a:pPr>
            <a:r>
              <a:rPr lang="es-ES" sz="2800" dirty="0" smtClean="0">
                <a:solidFill>
                  <a:schemeClr val="bg1"/>
                </a:solidFill>
              </a:rPr>
              <a:t>HIPOLIPEMIANTEAK</a:t>
            </a:r>
            <a:endParaRPr lang="es-ES" sz="2800" dirty="0">
              <a:solidFill>
                <a:schemeClr val="bg1"/>
              </a:solidFill>
            </a:endParaRPr>
          </a:p>
          <a:p>
            <a:pPr>
              <a:buClr>
                <a:schemeClr val="bg1"/>
              </a:buClr>
            </a:pPr>
            <a:r>
              <a:rPr lang="es-ES" sz="2800" dirty="0" smtClean="0">
                <a:solidFill>
                  <a:schemeClr val="bg1"/>
                </a:solidFill>
              </a:rPr>
              <a:t>ANTIHIPERTENTSIBOAK</a:t>
            </a:r>
            <a:endParaRPr lang="es-ES" sz="2800" dirty="0">
              <a:solidFill>
                <a:schemeClr val="bg1"/>
              </a:solidFill>
            </a:endParaRPr>
          </a:p>
          <a:p>
            <a:pPr>
              <a:buClr>
                <a:schemeClr val="bg1"/>
              </a:buClr>
            </a:pPr>
            <a:r>
              <a:rPr lang="es-ES" sz="2800" dirty="0" smtClean="0">
                <a:solidFill>
                  <a:schemeClr val="bg1"/>
                </a:solidFill>
              </a:rPr>
              <a:t>ANALGESIKOAK</a:t>
            </a:r>
            <a:endParaRPr lang="es-ES" sz="2800" dirty="0">
              <a:solidFill>
                <a:schemeClr val="bg1"/>
              </a:solidFill>
            </a:endParaRPr>
          </a:p>
          <a:p>
            <a:pPr>
              <a:buClr>
                <a:schemeClr val="bg1"/>
              </a:buClr>
            </a:pPr>
            <a:r>
              <a:rPr lang="es-ES" sz="2800" dirty="0" smtClean="0">
                <a:solidFill>
                  <a:schemeClr val="bg1"/>
                </a:solidFill>
              </a:rPr>
              <a:t>ANTSIOLITIKOAK-HIPNOTIKOAK </a:t>
            </a:r>
            <a:r>
              <a:rPr lang="es-ES" sz="2800" dirty="0">
                <a:solidFill>
                  <a:schemeClr val="bg1"/>
                </a:solidFill>
              </a:rPr>
              <a:t>(</a:t>
            </a:r>
            <a:r>
              <a:rPr lang="es-ES" sz="2800" dirty="0" err="1">
                <a:solidFill>
                  <a:schemeClr val="bg1"/>
                </a:solidFill>
              </a:rPr>
              <a:t>bentzodiazepinak</a:t>
            </a:r>
            <a:r>
              <a:rPr lang="es-ES" sz="2800" dirty="0">
                <a:solidFill>
                  <a:schemeClr val="bg1"/>
                </a:solidFill>
              </a:rPr>
              <a:t>)</a:t>
            </a:r>
          </a:p>
          <a:p>
            <a:pPr>
              <a:buClr>
                <a:schemeClr val="bg1"/>
              </a:buClr>
            </a:pPr>
            <a:r>
              <a:rPr lang="es-ES" sz="2800" dirty="0" smtClean="0">
                <a:solidFill>
                  <a:schemeClr val="bg1"/>
                </a:solidFill>
              </a:rPr>
              <a:t>ULTZERAREN </a:t>
            </a:r>
            <a:r>
              <a:rPr lang="es-ES" sz="2800" dirty="0">
                <a:solidFill>
                  <a:schemeClr val="bg1"/>
                </a:solidFill>
              </a:rPr>
              <a:t>AURKAKOAK (</a:t>
            </a:r>
            <a:r>
              <a:rPr lang="es-ES" sz="2800" dirty="0" smtClean="0">
                <a:solidFill>
                  <a:schemeClr val="bg1"/>
                </a:solidFill>
              </a:rPr>
              <a:t>PBI</a:t>
            </a:r>
            <a:r>
              <a:rPr lang="es-ES" sz="2800" dirty="0">
                <a:solidFill>
                  <a:schemeClr val="bg1"/>
                </a:solidFill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idx="4294967295"/>
          </p:nvPr>
        </p:nvSpPr>
        <p:spPr bwMode="auto">
          <a:xfrm>
            <a:off x="3448" y="908720"/>
            <a:ext cx="8949556" cy="4824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lvl="0" indent="0">
              <a:buClr>
                <a:srgbClr val="4BACC6">
                  <a:lumMod val="50000"/>
                </a:srgbClr>
              </a:buClr>
              <a:buNone/>
            </a:pPr>
            <a:r>
              <a:rPr lang="es-ES" b="1" dirty="0" err="1" smtClean="0">
                <a:solidFill>
                  <a:srgbClr val="4BACC6"/>
                </a:solidFill>
                <a:latin typeface="Arial Unicode MS" pitchFamily="34" charset="-128"/>
              </a:rPr>
              <a:t>Opiodeak</a:t>
            </a:r>
            <a:r>
              <a:rPr lang="es-ES" b="1" dirty="0" smtClean="0">
                <a:solidFill>
                  <a:srgbClr val="4BACC6"/>
                </a:solidFill>
                <a:latin typeface="Arial Unicode MS" pitchFamily="34" charset="-128"/>
              </a:rPr>
              <a:t> </a:t>
            </a:r>
            <a:endParaRPr lang="es-ES" sz="2800" b="1" dirty="0" smtClean="0">
              <a:solidFill>
                <a:srgbClr val="4BACC6"/>
              </a:solidFill>
              <a:latin typeface="Arial Unicode MS" pitchFamily="34" charset="-128"/>
            </a:endParaRPr>
          </a:p>
          <a:p>
            <a:r>
              <a:rPr lang="es-ES" sz="2000" dirty="0" err="1" smtClean="0">
                <a:latin typeface="Arial Unicode MS" pitchFamily="34" charset="-128"/>
              </a:rPr>
              <a:t>Eskuarki</a:t>
            </a:r>
            <a:r>
              <a:rPr lang="es-ES" sz="2000" dirty="0">
                <a:latin typeface="Arial Unicode MS" pitchFamily="34" charset="-128"/>
              </a:rPr>
              <a:t>, </a:t>
            </a:r>
            <a:r>
              <a:rPr lang="es-ES" sz="2000" dirty="0" err="1">
                <a:latin typeface="Arial Unicode MS" pitchFamily="34" charset="-128"/>
              </a:rPr>
              <a:t>zirrosia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duten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pazienteetan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opioideak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erabili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behar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 smtClean="0">
                <a:latin typeface="Arial Unicode MS" pitchFamily="34" charset="-128"/>
              </a:rPr>
              <a:t>badira</a:t>
            </a:r>
            <a:r>
              <a:rPr lang="es-ES" sz="2000" dirty="0" smtClean="0">
                <a:latin typeface="Arial Unicode MS" pitchFamily="34" charset="-128"/>
              </a:rPr>
              <a:t>, </a:t>
            </a:r>
            <a:r>
              <a:rPr lang="es-ES" sz="2000" dirty="0" err="1">
                <a:latin typeface="Arial Unicode MS" pitchFamily="34" charset="-128"/>
              </a:rPr>
              <a:t>ahalik</a:t>
            </a:r>
            <a:r>
              <a:rPr lang="es-ES" sz="2000" dirty="0">
                <a:latin typeface="Arial Unicode MS" pitchFamily="34" charset="-128"/>
              </a:rPr>
              <a:t> eta </a:t>
            </a:r>
            <a:r>
              <a:rPr lang="es-ES" sz="2000" dirty="0" err="1">
                <a:latin typeface="Arial Unicode MS" pitchFamily="34" charset="-128"/>
              </a:rPr>
              <a:t>dosirik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txikienak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erabili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behar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dira</a:t>
            </a:r>
            <a:r>
              <a:rPr lang="es-ES" sz="2000" dirty="0">
                <a:latin typeface="Arial Unicode MS" pitchFamily="34" charset="-128"/>
              </a:rPr>
              <a:t>, eta </a:t>
            </a:r>
            <a:r>
              <a:rPr lang="es-ES" sz="2000" dirty="0" err="1">
                <a:latin typeface="Arial Unicode MS" pitchFamily="34" charset="-128"/>
              </a:rPr>
              <a:t>dosien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arteko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tarteak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handitu</a:t>
            </a:r>
            <a:r>
              <a:rPr lang="es-ES" sz="2000" dirty="0">
                <a:latin typeface="Arial Unicode MS" pitchFamily="34" charset="-128"/>
              </a:rPr>
              <a:t> (</a:t>
            </a:r>
            <a:r>
              <a:rPr lang="es-ES" sz="2000" dirty="0" err="1">
                <a:latin typeface="Arial Unicode MS" pitchFamily="34" charset="-128"/>
              </a:rPr>
              <a:t>dosia</a:t>
            </a:r>
            <a:r>
              <a:rPr lang="es-ES" sz="2000" dirty="0">
                <a:latin typeface="Arial Unicode MS" pitchFamily="34" charset="-128"/>
              </a:rPr>
              <a:t> eta </a:t>
            </a:r>
            <a:r>
              <a:rPr lang="es-ES" sz="2000" dirty="0" err="1">
                <a:latin typeface="Arial Unicode MS" pitchFamily="34" charset="-128"/>
              </a:rPr>
              <a:t>hartzeko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maiztasuna</a:t>
            </a:r>
            <a:r>
              <a:rPr lang="es-ES" sz="2000" dirty="0">
                <a:latin typeface="Arial Unicode MS" pitchFamily="34" charset="-128"/>
              </a:rPr>
              <a:t> % 25-50 </a:t>
            </a:r>
            <a:r>
              <a:rPr lang="es-ES" sz="2000" dirty="0" err="1">
                <a:latin typeface="Arial Unicode MS" pitchFamily="34" charset="-128"/>
              </a:rPr>
              <a:t>artean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murriztea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gomendatzen</a:t>
            </a:r>
            <a:r>
              <a:rPr lang="es-ES" sz="2000" dirty="0">
                <a:latin typeface="Arial Unicode MS" pitchFamily="34" charset="-128"/>
              </a:rPr>
              <a:t> da), </a:t>
            </a:r>
            <a:r>
              <a:rPr lang="es-ES" sz="2000" dirty="0" err="1">
                <a:latin typeface="Arial Unicode MS" pitchFamily="34" charset="-128"/>
              </a:rPr>
              <a:t>banakako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doiketak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eginez</a:t>
            </a:r>
            <a:r>
              <a:rPr lang="es-ES" sz="2000" dirty="0">
                <a:latin typeface="Arial Unicode MS" pitchFamily="34" charset="-128"/>
              </a:rPr>
              <a:t>, mina </a:t>
            </a:r>
            <a:r>
              <a:rPr lang="es-ES" sz="2000" dirty="0" err="1">
                <a:latin typeface="Arial Unicode MS" pitchFamily="34" charset="-128"/>
              </a:rPr>
              <a:t>egoki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eramateko</a:t>
            </a:r>
            <a:r>
              <a:rPr lang="es-ES" sz="2000" dirty="0">
                <a:latin typeface="Arial Unicode MS" pitchFamily="34" charset="-128"/>
              </a:rPr>
              <a:t>, </a:t>
            </a:r>
            <a:r>
              <a:rPr lang="es-ES" sz="2000" dirty="0" err="1">
                <a:latin typeface="Arial Unicode MS" pitchFamily="34" charset="-128"/>
              </a:rPr>
              <a:t>ondorio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kaltegarri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esanguratsurik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gabe</a:t>
            </a:r>
            <a:r>
              <a:rPr lang="es-ES" sz="2000" dirty="0">
                <a:latin typeface="Arial Unicode MS" pitchFamily="34" charset="-128"/>
              </a:rPr>
              <a:t>. </a:t>
            </a:r>
            <a:endParaRPr lang="es-ES" sz="2000" dirty="0" smtClean="0">
              <a:latin typeface="Arial Unicode MS" pitchFamily="34" charset="-128"/>
            </a:endParaRPr>
          </a:p>
          <a:p>
            <a:r>
              <a:rPr lang="es-ES" sz="2000" dirty="0" err="1">
                <a:latin typeface="Arial Unicode MS" pitchFamily="34" charset="-128"/>
              </a:rPr>
              <a:t>Sedazio</a:t>
            </a:r>
            <a:r>
              <a:rPr lang="es-ES" sz="2000" dirty="0">
                <a:latin typeface="Arial Unicode MS" pitchFamily="34" charset="-128"/>
              </a:rPr>
              <a:t> eta/</a:t>
            </a:r>
            <a:r>
              <a:rPr lang="es-ES" sz="2000" dirty="0" err="1">
                <a:latin typeface="Arial Unicode MS" pitchFamily="34" charset="-128"/>
              </a:rPr>
              <a:t>edo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idorreria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bezalako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 smtClean="0">
                <a:latin typeface="Arial Unicode MS" pitchFamily="34" charset="-128"/>
              </a:rPr>
              <a:t>zeinuak</a:t>
            </a:r>
            <a:r>
              <a:rPr lang="es-ES" sz="2000" dirty="0" smtClean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monitorizatu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beharra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dago</a:t>
            </a:r>
            <a:r>
              <a:rPr lang="es-ES" sz="2000" dirty="0">
                <a:latin typeface="Arial Unicode MS" pitchFamily="34" charset="-128"/>
              </a:rPr>
              <a:t>, </a:t>
            </a:r>
            <a:r>
              <a:rPr lang="es-ES" sz="2000" dirty="0" err="1">
                <a:latin typeface="Arial Unicode MS" pitchFamily="34" charset="-128"/>
              </a:rPr>
              <a:t>gibeleko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entzefalopatia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agertzeko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arriskua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handitzen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 smtClean="0">
                <a:latin typeface="Arial Unicode MS" pitchFamily="34" charset="-128"/>
              </a:rPr>
              <a:t>baitute</a:t>
            </a:r>
            <a:r>
              <a:rPr lang="es-ES" sz="2000" dirty="0" smtClean="0">
                <a:latin typeface="Arial Unicode MS" pitchFamily="34" charset="-128"/>
              </a:rPr>
              <a:t>; </a:t>
            </a:r>
            <a:r>
              <a:rPr lang="es-ES" sz="2000" dirty="0" err="1" smtClean="0">
                <a:latin typeface="Arial Unicode MS" pitchFamily="34" charset="-128"/>
              </a:rPr>
              <a:t>egoera</a:t>
            </a:r>
            <a:r>
              <a:rPr lang="es-ES" sz="2000" dirty="0" smtClean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hau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gertatzea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ohikoagoa</a:t>
            </a:r>
            <a:r>
              <a:rPr lang="es-ES" sz="2000" dirty="0">
                <a:latin typeface="Arial Unicode MS" pitchFamily="34" charset="-128"/>
              </a:rPr>
              <a:t> da </a:t>
            </a:r>
            <a:r>
              <a:rPr lang="es-ES" sz="2000" dirty="0" err="1">
                <a:latin typeface="Arial Unicode MS" pitchFamily="34" charset="-128"/>
              </a:rPr>
              <a:t>aurretik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entzefalopatia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edo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portako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hipertentsioa</a:t>
            </a:r>
            <a:r>
              <a:rPr lang="es-ES" sz="2000" dirty="0">
                <a:latin typeface="Arial Unicode MS" pitchFamily="34" charset="-128"/>
              </a:rPr>
              <a:t> izan </a:t>
            </a:r>
            <a:r>
              <a:rPr lang="es-ES" sz="2000" dirty="0" err="1">
                <a:latin typeface="Arial Unicode MS" pitchFamily="34" charset="-128"/>
              </a:rPr>
              <a:t>duten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 smtClean="0">
                <a:latin typeface="Arial Unicode MS" pitchFamily="34" charset="-128"/>
              </a:rPr>
              <a:t>pertsonetan</a:t>
            </a:r>
            <a:r>
              <a:rPr lang="es-ES" sz="2000" dirty="0">
                <a:latin typeface="Arial Unicode MS" pitchFamily="34" charset="-128"/>
              </a:rPr>
              <a:t>. </a:t>
            </a:r>
            <a:r>
              <a:rPr lang="es-ES" sz="2000" dirty="0" err="1">
                <a:latin typeface="Arial Unicode MS" pitchFamily="34" charset="-128"/>
              </a:rPr>
              <a:t>Sintoma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horietakoren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bat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agertzen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bada</a:t>
            </a:r>
            <a:r>
              <a:rPr lang="es-ES" sz="2000" dirty="0">
                <a:latin typeface="Arial Unicode MS" pitchFamily="34" charset="-128"/>
              </a:rPr>
              <a:t>, </a:t>
            </a:r>
            <a:r>
              <a:rPr lang="es-ES" sz="2000" dirty="0" err="1">
                <a:latin typeface="Arial Unicode MS" pitchFamily="34" charset="-128"/>
              </a:rPr>
              <a:t>tratamendua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eten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egin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behar</a:t>
            </a:r>
            <a:r>
              <a:rPr lang="es-ES" sz="2000" dirty="0">
                <a:latin typeface="Arial Unicode MS" pitchFamily="34" charset="-128"/>
              </a:rPr>
              <a:t> da. 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-27508"/>
            <a:ext cx="8229600" cy="1143000"/>
          </a:xfrm>
        </p:spPr>
        <p:txBody>
          <a:bodyPr/>
          <a:lstStyle/>
          <a:p>
            <a:r>
              <a:rPr lang="es-ES" dirty="0" err="1"/>
              <a:t>Analgesikoak</a:t>
            </a:r>
            <a:r>
              <a:rPr lang="es-ES" dirty="0"/>
              <a:t> </a:t>
            </a:r>
            <a:r>
              <a:rPr lang="es-ES" dirty="0" smtClean="0">
                <a:solidFill>
                  <a:schemeClr val="tx2"/>
                </a:solidFill>
                <a:latin typeface="Arial Black" pitchFamily="34" charset="0"/>
              </a:rPr>
              <a:t>(III)</a:t>
            </a:r>
            <a:endParaRPr lang="es-ES" dirty="0">
              <a:solidFill>
                <a:schemeClr val="tx2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7591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idx="4294967295"/>
          </p:nvPr>
        </p:nvSpPr>
        <p:spPr bwMode="auto">
          <a:xfrm>
            <a:off x="11088" y="908720"/>
            <a:ext cx="9025408" cy="4824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lvl="0" indent="0">
              <a:buClr>
                <a:srgbClr val="4BACC6">
                  <a:lumMod val="50000"/>
                </a:srgbClr>
              </a:buClr>
              <a:buNone/>
            </a:pPr>
            <a:r>
              <a:rPr lang="es-ES" b="1" dirty="0" err="1" smtClean="0">
                <a:solidFill>
                  <a:srgbClr val="4BACC6"/>
                </a:solidFill>
                <a:latin typeface="Arial Unicode MS" pitchFamily="34" charset="-128"/>
              </a:rPr>
              <a:t>Opiodeak</a:t>
            </a:r>
            <a:r>
              <a:rPr lang="es-ES" b="1" dirty="0" smtClean="0">
                <a:solidFill>
                  <a:srgbClr val="4BACC6"/>
                </a:solidFill>
                <a:latin typeface="Arial Unicode MS" pitchFamily="34" charset="-128"/>
              </a:rPr>
              <a:t> </a:t>
            </a:r>
            <a:endParaRPr lang="es-ES" sz="2800" b="1" dirty="0" smtClean="0">
              <a:solidFill>
                <a:srgbClr val="4BACC6"/>
              </a:solidFill>
              <a:latin typeface="Arial Unicode MS" pitchFamily="34" charset="-128"/>
            </a:endParaRPr>
          </a:p>
          <a:p>
            <a:r>
              <a:rPr lang="es-ES" sz="2000" b="1" dirty="0" err="1" smtClean="0">
                <a:solidFill>
                  <a:schemeClr val="tx2"/>
                </a:solidFill>
                <a:latin typeface="Arial Unicode MS" pitchFamily="34" charset="-128"/>
              </a:rPr>
              <a:t>Tramadola</a:t>
            </a:r>
            <a:r>
              <a:rPr lang="es-ES" sz="2000" b="1" dirty="0" smtClean="0">
                <a:solidFill>
                  <a:schemeClr val="tx2"/>
                </a:solidFill>
                <a:latin typeface="Arial Unicode MS" pitchFamily="34" charset="-128"/>
              </a:rPr>
              <a:t>  </a:t>
            </a:r>
          </a:p>
          <a:p>
            <a:pPr lvl="1"/>
            <a:r>
              <a:rPr lang="es-ES" sz="2000" dirty="0" smtClean="0">
                <a:latin typeface="Arial Unicode MS" pitchFamily="34" charset="-128"/>
              </a:rPr>
              <a:t>25 </a:t>
            </a:r>
            <a:r>
              <a:rPr lang="es-ES" sz="2000" dirty="0">
                <a:latin typeface="Arial Unicode MS" pitchFamily="34" charset="-128"/>
              </a:rPr>
              <a:t>mg/8 </a:t>
            </a:r>
            <a:r>
              <a:rPr lang="es-ES" sz="2000" dirty="0" smtClean="0">
                <a:latin typeface="Arial Unicode MS" pitchFamily="34" charset="-128"/>
              </a:rPr>
              <a:t>o-</a:t>
            </a:r>
            <a:r>
              <a:rPr lang="es-ES" sz="2000" dirty="0" err="1" smtClean="0">
                <a:latin typeface="Arial Unicode MS" pitchFamily="34" charset="-128"/>
              </a:rPr>
              <a:t>ko</a:t>
            </a:r>
            <a:r>
              <a:rPr lang="es-ES" sz="2000" dirty="0" smtClean="0">
                <a:latin typeface="Arial Unicode MS" pitchFamily="34" charset="-128"/>
              </a:rPr>
              <a:t> </a:t>
            </a:r>
            <a:r>
              <a:rPr lang="es-ES" sz="2000" dirty="0" err="1" smtClean="0">
                <a:latin typeface="Arial Unicode MS" pitchFamily="34" charset="-128"/>
              </a:rPr>
              <a:t>dosian</a:t>
            </a:r>
            <a:r>
              <a:rPr lang="es-ES" sz="2000" dirty="0">
                <a:latin typeface="Arial Unicode MS" pitchFamily="34" charset="-128"/>
              </a:rPr>
              <a:t>, </a:t>
            </a:r>
            <a:r>
              <a:rPr lang="es-ES" sz="2000" dirty="0" err="1">
                <a:latin typeface="Arial Unicode MS" pitchFamily="34" charset="-128"/>
              </a:rPr>
              <a:t>baliozko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aukera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bat</a:t>
            </a:r>
            <a:r>
              <a:rPr lang="es-ES" sz="2000" dirty="0">
                <a:latin typeface="Arial Unicode MS" pitchFamily="34" charset="-128"/>
              </a:rPr>
              <a:t> da </a:t>
            </a:r>
            <a:r>
              <a:rPr lang="es-ES" sz="2000" dirty="0" err="1">
                <a:latin typeface="Arial Unicode MS" pitchFamily="34" charset="-128"/>
              </a:rPr>
              <a:t>gibeleko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gaixotasun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kronikoan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edo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zirrosi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konpentsatuan</a:t>
            </a:r>
            <a:r>
              <a:rPr lang="es-ES" sz="2000" dirty="0">
                <a:latin typeface="Arial Unicode MS" pitchFamily="34" charset="-128"/>
              </a:rPr>
              <a:t> mina </a:t>
            </a:r>
            <a:r>
              <a:rPr lang="es-ES" sz="2000" dirty="0" err="1">
                <a:latin typeface="Arial Unicode MS" pitchFamily="34" charset="-128"/>
              </a:rPr>
              <a:t>tratatzeko</a:t>
            </a:r>
            <a:r>
              <a:rPr lang="es-ES" sz="2000" dirty="0">
                <a:latin typeface="Arial Unicode MS" pitchFamily="34" charset="-128"/>
              </a:rPr>
              <a:t> </a:t>
            </a:r>
            <a:endParaRPr lang="es-ES" sz="2000" dirty="0" smtClean="0">
              <a:latin typeface="Arial Unicode MS" pitchFamily="34" charset="-128"/>
            </a:endParaRPr>
          </a:p>
          <a:p>
            <a:pPr lvl="1"/>
            <a:r>
              <a:rPr lang="es-ES" sz="2000" dirty="0">
                <a:latin typeface="Arial Unicode MS" pitchFamily="34" charset="-128"/>
              </a:rPr>
              <a:t>Ez da </a:t>
            </a:r>
            <a:r>
              <a:rPr lang="es-ES" sz="2000" dirty="0" err="1">
                <a:latin typeface="Arial Unicode MS" pitchFamily="34" charset="-128"/>
              </a:rPr>
              <a:t>erabili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behar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beste</a:t>
            </a:r>
            <a:r>
              <a:rPr lang="es-ES" sz="2000" dirty="0">
                <a:latin typeface="Arial Unicode MS" pitchFamily="34" charset="-128"/>
              </a:rPr>
              <a:t> opioide, SBIS , </a:t>
            </a:r>
            <a:r>
              <a:rPr lang="es-ES" sz="2000" dirty="0" err="1">
                <a:latin typeface="Arial Unicode MS" pitchFamily="34" charset="-128"/>
              </a:rPr>
              <a:t>antikonbultsibo</a:t>
            </a:r>
            <a:r>
              <a:rPr lang="es-ES" sz="2000" dirty="0">
                <a:latin typeface="Arial Unicode MS" pitchFamily="34" charset="-128"/>
              </a:rPr>
              <a:t> eta </a:t>
            </a:r>
            <a:r>
              <a:rPr lang="es-ES" sz="2000" dirty="0" err="1">
                <a:latin typeface="Arial Unicode MS" pitchFamily="34" charset="-128"/>
              </a:rPr>
              <a:t>antidepresibo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trizikliko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batzuekin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sindrome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serotoninergikoa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garatzeko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arriskua</a:t>
            </a:r>
            <a:r>
              <a:rPr lang="es-ES" sz="2000" dirty="0">
                <a:latin typeface="Arial Unicode MS" pitchFamily="34" charset="-128"/>
              </a:rPr>
              <a:t> dela eta</a:t>
            </a:r>
            <a:r>
              <a:rPr lang="es-ES" sz="2000" dirty="0" smtClean="0">
                <a:latin typeface="Arial Unicode MS" pitchFamily="34" charset="-128"/>
              </a:rPr>
              <a:t>.</a:t>
            </a:r>
          </a:p>
          <a:p>
            <a:pPr lvl="1"/>
            <a:r>
              <a:rPr lang="es-ES" sz="2000" dirty="0">
                <a:latin typeface="Arial Unicode MS" pitchFamily="34" charset="-128"/>
              </a:rPr>
              <a:t>Ez </a:t>
            </a:r>
            <a:r>
              <a:rPr lang="es-ES" sz="2000" dirty="0" err="1">
                <a:latin typeface="Arial Unicode MS" pitchFamily="34" charset="-128"/>
              </a:rPr>
              <a:t>erabili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zirrosi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deskonpentsatua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duten</a:t>
            </a:r>
            <a:r>
              <a:rPr lang="es-ES" sz="2000" dirty="0">
                <a:latin typeface="Arial Unicode MS" pitchFamily="34" charset="-128"/>
              </a:rPr>
              <a:t> eta </a:t>
            </a:r>
            <a:r>
              <a:rPr lang="es-ES" sz="2000" dirty="0" err="1">
                <a:latin typeface="Arial Unicode MS" pitchFamily="34" charset="-128"/>
              </a:rPr>
              <a:t>konbultsioak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izateko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arriskua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duten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pazienteetan</a:t>
            </a:r>
            <a:r>
              <a:rPr lang="es-ES" sz="2000" dirty="0">
                <a:latin typeface="Arial Unicode MS" pitchFamily="34" charset="-128"/>
              </a:rPr>
              <a:t> (</a:t>
            </a:r>
            <a:r>
              <a:rPr lang="es-ES" sz="2000" dirty="0" err="1">
                <a:latin typeface="Arial Unicode MS" pitchFamily="34" charset="-128"/>
              </a:rPr>
              <a:t>konbultsioen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atalase-maila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jaitsi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 smtClean="0">
                <a:latin typeface="Arial Unicode MS" pitchFamily="34" charset="-128"/>
              </a:rPr>
              <a:t>dezake</a:t>
            </a:r>
            <a:r>
              <a:rPr lang="es-ES" sz="2000" dirty="0" smtClean="0">
                <a:latin typeface="Arial Unicode MS" pitchFamily="34" charset="-128"/>
              </a:rPr>
              <a:t>)</a:t>
            </a:r>
          </a:p>
          <a:p>
            <a:r>
              <a:rPr lang="es-ES" sz="2000" b="1" dirty="0" err="1" smtClean="0">
                <a:solidFill>
                  <a:schemeClr val="tx2"/>
                </a:solidFill>
                <a:latin typeface="Arial Unicode MS" pitchFamily="34" charset="-128"/>
              </a:rPr>
              <a:t>Fentaniloa</a:t>
            </a:r>
            <a:r>
              <a:rPr lang="es-ES" sz="2000" b="1" dirty="0" smtClean="0">
                <a:solidFill>
                  <a:schemeClr val="tx2"/>
                </a:solidFill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aukera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ona</a:t>
            </a:r>
            <a:r>
              <a:rPr lang="es-ES" sz="2000" dirty="0">
                <a:latin typeface="Arial Unicode MS" pitchFamily="34" charset="-128"/>
              </a:rPr>
              <a:t> izan </a:t>
            </a:r>
            <a:r>
              <a:rPr lang="es-ES" sz="2000" dirty="0" err="1">
                <a:latin typeface="Arial Unicode MS" pitchFamily="34" charset="-128"/>
              </a:rPr>
              <a:t>daiteke</a:t>
            </a:r>
            <a:r>
              <a:rPr lang="es-ES" sz="2000" dirty="0">
                <a:latin typeface="Arial Unicode MS" pitchFamily="34" charset="-128"/>
              </a:rPr>
              <a:t> opioide </a:t>
            </a:r>
            <a:r>
              <a:rPr lang="es-ES" sz="2000" dirty="0" err="1">
                <a:latin typeface="Arial Unicode MS" pitchFamily="34" charset="-128"/>
              </a:rPr>
              <a:t>nagusiekin</a:t>
            </a:r>
            <a:r>
              <a:rPr lang="es-ES" sz="2000" dirty="0">
                <a:latin typeface="Arial Unicode MS" pitchFamily="34" charset="-128"/>
              </a:rPr>
              <a:t>  </a:t>
            </a:r>
            <a:r>
              <a:rPr lang="es-ES" sz="2000" dirty="0" err="1">
                <a:latin typeface="Arial Unicode MS" pitchFamily="34" charset="-128"/>
              </a:rPr>
              <a:t>tratatzea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behar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duten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pazienteetan</a:t>
            </a:r>
            <a:r>
              <a:rPr lang="es-ES" sz="2000" dirty="0">
                <a:latin typeface="Arial Unicode MS" pitchFamily="34" charset="-128"/>
              </a:rPr>
              <a:t> </a:t>
            </a:r>
          </a:p>
          <a:p>
            <a:r>
              <a:rPr lang="es-ES" sz="2000" dirty="0" smtClean="0">
                <a:latin typeface="Arial Unicode MS" pitchFamily="34" charset="-128"/>
              </a:rPr>
              <a:t>Ez </a:t>
            </a:r>
            <a:r>
              <a:rPr lang="es-ES" sz="2000" dirty="0">
                <a:latin typeface="Arial Unicode MS" pitchFamily="34" charset="-128"/>
              </a:rPr>
              <a:t>da </a:t>
            </a:r>
            <a:r>
              <a:rPr lang="es-ES" sz="2000" b="1" dirty="0">
                <a:solidFill>
                  <a:schemeClr val="tx2"/>
                </a:solidFill>
                <a:latin typeface="Arial Unicode MS" pitchFamily="34" charset="-128"/>
              </a:rPr>
              <a:t>morfina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erabili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behar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zirrosia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smtClean="0">
                <a:latin typeface="Arial Unicode MS" pitchFamily="34" charset="-128"/>
              </a:rPr>
              <a:t>eta </a:t>
            </a:r>
            <a:r>
              <a:rPr lang="es-ES" sz="2000" dirty="0" err="1">
                <a:latin typeface="Arial Unicode MS" pitchFamily="34" charset="-128"/>
              </a:rPr>
              <a:t>giltzurrunen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hutsegitea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duten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pazienteetan</a:t>
            </a:r>
            <a:endParaRPr lang="es-ES" sz="2000" dirty="0">
              <a:latin typeface="Arial Unicode MS" pitchFamily="34" charset="-128"/>
            </a:endParaRP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-27508"/>
            <a:ext cx="8229600" cy="1143000"/>
          </a:xfrm>
        </p:spPr>
        <p:txBody>
          <a:bodyPr/>
          <a:lstStyle/>
          <a:p>
            <a:r>
              <a:rPr lang="es-ES" dirty="0" err="1"/>
              <a:t>Analgesikoak</a:t>
            </a:r>
            <a:r>
              <a:rPr lang="es-ES" dirty="0"/>
              <a:t> </a:t>
            </a:r>
            <a:r>
              <a:rPr lang="es-ES" dirty="0" smtClean="0">
                <a:solidFill>
                  <a:schemeClr val="tx2"/>
                </a:solidFill>
                <a:latin typeface="Arial Black" pitchFamily="34" charset="0"/>
              </a:rPr>
              <a:t>(IV)</a:t>
            </a:r>
            <a:endParaRPr lang="es-ES" dirty="0">
              <a:solidFill>
                <a:schemeClr val="tx2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138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idx="4294967295"/>
          </p:nvPr>
        </p:nvSpPr>
        <p:spPr bwMode="auto">
          <a:xfrm>
            <a:off x="2456" y="908720"/>
            <a:ext cx="9036496" cy="4824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lvl="0" indent="0">
              <a:buClr>
                <a:srgbClr val="4BACC6">
                  <a:lumMod val="50000"/>
                </a:srgbClr>
              </a:buClr>
              <a:buNone/>
            </a:pPr>
            <a:r>
              <a:rPr lang="es-ES" sz="2800" b="1" dirty="0" err="1" smtClean="0">
                <a:solidFill>
                  <a:srgbClr val="4BACC6"/>
                </a:solidFill>
                <a:latin typeface="Arial Unicode MS" pitchFamily="34" charset="-128"/>
              </a:rPr>
              <a:t>Sendagai</a:t>
            </a:r>
            <a:r>
              <a:rPr lang="es-ES" sz="2800" b="1" dirty="0" smtClean="0">
                <a:solidFill>
                  <a:srgbClr val="4BACC6"/>
                </a:solidFill>
                <a:latin typeface="Arial Unicode MS" pitchFamily="34" charset="-128"/>
              </a:rPr>
              <a:t> </a:t>
            </a:r>
            <a:r>
              <a:rPr lang="es-ES" sz="2800" b="1" dirty="0" err="1" smtClean="0">
                <a:solidFill>
                  <a:srgbClr val="4BACC6"/>
                </a:solidFill>
                <a:latin typeface="Arial Unicode MS" pitchFamily="34" charset="-128"/>
              </a:rPr>
              <a:t>adjubanteak</a:t>
            </a:r>
            <a:r>
              <a:rPr lang="es-ES" sz="2800" b="1" dirty="0" smtClean="0">
                <a:solidFill>
                  <a:srgbClr val="4BACC6"/>
                </a:solidFill>
                <a:latin typeface="Arial Unicode MS" pitchFamily="34" charset="-128"/>
              </a:rPr>
              <a:t> min </a:t>
            </a:r>
            <a:r>
              <a:rPr lang="es-ES" sz="2800" b="1" dirty="0" err="1" smtClean="0">
                <a:solidFill>
                  <a:srgbClr val="4BACC6"/>
                </a:solidFill>
                <a:latin typeface="Arial Unicode MS" pitchFamily="34" charset="-128"/>
              </a:rPr>
              <a:t>neuropatikoan</a:t>
            </a:r>
            <a:endParaRPr lang="es-ES" sz="2800" b="1" dirty="0" smtClean="0">
              <a:solidFill>
                <a:srgbClr val="4BACC6"/>
              </a:solidFill>
              <a:latin typeface="Arial Unicode MS" pitchFamily="34" charset="-128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s-ES" sz="2000" b="1" dirty="0" err="1" smtClean="0">
                <a:solidFill>
                  <a:schemeClr val="tx2"/>
                </a:solidFill>
                <a:latin typeface="Arial Unicode MS" pitchFamily="34" charset="-128"/>
              </a:rPr>
              <a:t>Antidepresiboak</a:t>
            </a:r>
            <a:r>
              <a:rPr lang="es-ES" sz="2000" b="1" dirty="0" smtClean="0">
                <a:solidFill>
                  <a:schemeClr val="tx2"/>
                </a:solidFill>
                <a:latin typeface="Arial Unicode MS" pitchFamily="34" charset="-128"/>
              </a:rPr>
              <a:t>:</a:t>
            </a:r>
            <a:r>
              <a:rPr lang="es-ES" sz="2000" dirty="0" smtClean="0">
                <a:latin typeface="Tahoma"/>
                <a:ea typeface="Calibri"/>
                <a:cs typeface="Times New Roman"/>
              </a:rPr>
              <a:t> </a:t>
            </a:r>
            <a:r>
              <a:rPr lang="es-ES" sz="2000" b="1" dirty="0" err="1">
                <a:solidFill>
                  <a:schemeClr val="tx2"/>
                </a:solidFill>
                <a:latin typeface="Arial Unicode MS" pitchFamily="34" charset="-128"/>
              </a:rPr>
              <a:t>amitriptilina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arretaz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erabili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behar</a:t>
            </a:r>
            <a:r>
              <a:rPr lang="es-ES" sz="2000" dirty="0">
                <a:latin typeface="Arial Unicode MS" pitchFamily="34" charset="-128"/>
              </a:rPr>
              <a:t> da, </a:t>
            </a:r>
            <a:r>
              <a:rPr lang="es-ES" sz="2000" dirty="0" err="1">
                <a:latin typeface="Arial Unicode MS" pitchFamily="34" charset="-128"/>
              </a:rPr>
              <a:t>sedazioaren</a:t>
            </a:r>
            <a:r>
              <a:rPr lang="es-ES" sz="2000" dirty="0">
                <a:latin typeface="Arial Unicode MS" pitchFamily="34" charset="-128"/>
              </a:rPr>
              <a:t> eta </a:t>
            </a:r>
            <a:r>
              <a:rPr lang="es-ES" sz="2000" dirty="0" err="1">
                <a:latin typeface="Arial Unicode MS" pitchFamily="34" charset="-128"/>
              </a:rPr>
              <a:t>efektu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antikolinergikoen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agerpena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monitorizatuz</a:t>
            </a:r>
            <a:r>
              <a:rPr lang="es-ES" sz="2000" dirty="0">
                <a:latin typeface="Arial Unicode MS" pitchFamily="34" charset="-128"/>
              </a:rPr>
              <a:t>. </a:t>
            </a:r>
            <a:r>
              <a:rPr lang="es-ES" sz="2000" b="1" dirty="0" err="1">
                <a:solidFill>
                  <a:schemeClr val="tx2"/>
                </a:solidFill>
                <a:latin typeface="Arial Unicode MS" pitchFamily="34" charset="-128"/>
              </a:rPr>
              <a:t>Duloxetina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ez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erabiltzea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gomendatzen</a:t>
            </a:r>
            <a:r>
              <a:rPr lang="es-ES" sz="2000" dirty="0">
                <a:latin typeface="Arial Unicode MS" pitchFamily="34" charset="-128"/>
              </a:rPr>
              <a:t> da. </a:t>
            </a:r>
            <a:endParaRPr lang="es-ES" sz="2000" dirty="0" smtClean="0">
              <a:latin typeface="Arial Unicode MS" pitchFamily="34" charset="-128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s-ES" sz="2000" b="1" dirty="0" err="1" smtClean="0">
                <a:solidFill>
                  <a:schemeClr val="tx2"/>
                </a:solidFill>
                <a:latin typeface="Arial Unicode MS" pitchFamily="34" charset="-128"/>
              </a:rPr>
              <a:t>Konbultsioen</a:t>
            </a:r>
            <a:r>
              <a:rPr lang="es-ES" sz="2000" b="1" dirty="0" smtClean="0">
                <a:solidFill>
                  <a:schemeClr val="tx2"/>
                </a:solidFill>
                <a:latin typeface="Arial Unicode MS" pitchFamily="34" charset="-128"/>
              </a:rPr>
              <a:t> </a:t>
            </a:r>
            <a:r>
              <a:rPr lang="es-ES" sz="2000" b="1" dirty="0" err="1" smtClean="0">
                <a:solidFill>
                  <a:schemeClr val="tx2"/>
                </a:solidFill>
                <a:latin typeface="Arial Unicode MS" pitchFamily="34" charset="-128"/>
              </a:rPr>
              <a:t>aurkakoak</a:t>
            </a:r>
            <a:r>
              <a:rPr lang="es-ES" sz="2000" b="1" dirty="0" smtClean="0">
                <a:solidFill>
                  <a:schemeClr val="tx2"/>
                </a:solidFill>
                <a:latin typeface="Arial Unicode MS" pitchFamily="34" charset="-128"/>
              </a:rPr>
              <a:t>: </a:t>
            </a:r>
            <a:r>
              <a:rPr lang="es-ES" sz="2000" dirty="0">
                <a:latin typeface="Arial Unicode MS" pitchFamily="34" charset="-128"/>
              </a:rPr>
              <a:t> </a:t>
            </a:r>
            <a:r>
              <a:rPr lang="es-ES" sz="2000" b="1" dirty="0" err="1">
                <a:solidFill>
                  <a:schemeClr val="tx2"/>
                </a:solidFill>
                <a:latin typeface="Arial Unicode MS" pitchFamily="34" charset="-128"/>
              </a:rPr>
              <a:t>g</a:t>
            </a:r>
            <a:r>
              <a:rPr lang="es-ES" sz="2000" b="1" dirty="0" err="1" smtClean="0">
                <a:solidFill>
                  <a:schemeClr val="tx2"/>
                </a:solidFill>
                <a:latin typeface="Arial Unicode MS" pitchFamily="34" charset="-128"/>
              </a:rPr>
              <a:t>abapentina</a:t>
            </a:r>
            <a:r>
              <a:rPr lang="es-ES" sz="2000" b="1" dirty="0" smtClean="0">
                <a:solidFill>
                  <a:schemeClr val="tx2"/>
                </a:solidFill>
                <a:latin typeface="Arial Unicode MS" pitchFamily="34" charset="-128"/>
              </a:rPr>
              <a:t> eta </a:t>
            </a:r>
            <a:r>
              <a:rPr lang="es-ES" sz="2000" b="1" dirty="0" err="1">
                <a:solidFill>
                  <a:schemeClr val="tx2"/>
                </a:solidFill>
                <a:latin typeface="Arial Unicode MS" pitchFamily="34" charset="-128"/>
              </a:rPr>
              <a:t>pregabalina</a:t>
            </a:r>
            <a:r>
              <a:rPr lang="es-ES" sz="2000" b="1" dirty="0">
                <a:solidFill>
                  <a:schemeClr val="tx2"/>
                </a:solidFill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gibeleko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zirrosi-kasuetan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erabil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daitezke</a:t>
            </a:r>
            <a:r>
              <a:rPr lang="es-ES" sz="2000" dirty="0">
                <a:latin typeface="Arial Unicode MS" pitchFamily="34" charset="-128"/>
              </a:rPr>
              <a:t>, </a:t>
            </a:r>
            <a:r>
              <a:rPr lang="es-ES" sz="2000" dirty="0" err="1">
                <a:latin typeface="Arial Unicode MS" pitchFamily="34" charset="-128"/>
              </a:rPr>
              <a:t>dosi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txikiekin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 smtClean="0">
                <a:latin typeface="Arial Unicode MS" pitchFamily="34" charset="-128"/>
              </a:rPr>
              <a:t>hasiz</a:t>
            </a:r>
            <a:r>
              <a:rPr lang="es-ES" sz="2000" dirty="0" smtClean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sedazioa</a:t>
            </a:r>
            <a:r>
              <a:rPr lang="es-ES" sz="2000" dirty="0">
                <a:latin typeface="Arial Unicode MS" pitchFamily="34" charset="-128"/>
              </a:rPr>
              <a:t> eta </a:t>
            </a:r>
            <a:r>
              <a:rPr lang="es-ES" sz="2000" dirty="0" err="1">
                <a:latin typeface="Arial Unicode MS" pitchFamily="34" charset="-128"/>
              </a:rPr>
              <a:t>zorabioa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saihesteko</a:t>
            </a:r>
            <a:r>
              <a:rPr lang="es-ES" sz="2000" dirty="0" smtClean="0">
                <a:latin typeface="Arial Unicode MS" pitchFamily="34" charset="-128"/>
              </a:rPr>
              <a:t>. Ez </a:t>
            </a:r>
            <a:r>
              <a:rPr lang="es-ES" sz="2000" dirty="0" err="1">
                <a:latin typeface="Arial Unicode MS" pitchFamily="34" charset="-128"/>
              </a:rPr>
              <a:t>eten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tratamendua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bat</a:t>
            </a:r>
            <a:r>
              <a:rPr lang="es-ES" sz="2000" dirty="0">
                <a:latin typeface="Arial Unicode MS" pitchFamily="34" charset="-128"/>
              </a:rPr>
              <a:t>-batean, </a:t>
            </a:r>
            <a:r>
              <a:rPr lang="es-ES" sz="2000" dirty="0" err="1">
                <a:latin typeface="Arial Unicode MS" pitchFamily="34" charset="-128"/>
              </a:rPr>
              <a:t>abstinentzia-sindromearen</a:t>
            </a:r>
            <a:r>
              <a:rPr lang="es-ES" sz="2000" dirty="0">
                <a:latin typeface="Arial Unicode MS" pitchFamily="34" charset="-128"/>
              </a:rPr>
              <a:t> eta/</a:t>
            </a:r>
            <a:r>
              <a:rPr lang="es-ES" sz="2000" dirty="0" err="1">
                <a:latin typeface="Arial Unicode MS" pitchFamily="34" charset="-128"/>
              </a:rPr>
              <a:t>edo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konbultsio-errebotearen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arriskua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baitago</a:t>
            </a:r>
            <a:r>
              <a:rPr lang="es-ES" sz="2000" dirty="0" smtClean="0">
                <a:latin typeface="Arial Unicode MS" pitchFamily="34" charset="-128"/>
              </a:rPr>
              <a:t>. </a:t>
            </a:r>
            <a:r>
              <a:rPr lang="es-ES" sz="2000" dirty="0" err="1" smtClean="0">
                <a:latin typeface="Arial Unicode MS" pitchFamily="34" charset="-128"/>
              </a:rPr>
              <a:t>Zirrosi-kasuetan</a:t>
            </a:r>
            <a:r>
              <a:rPr lang="es-ES" sz="2000" dirty="0" smtClean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edo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smtClean="0">
                <a:latin typeface="Arial Unicode MS" pitchFamily="34" charset="-128"/>
              </a:rPr>
              <a:t>GGK </a:t>
            </a:r>
            <a:r>
              <a:rPr lang="es-ES" sz="2000" dirty="0" err="1" smtClean="0">
                <a:latin typeface="Arial Unicode MS" pitchFamily="34" charset="-128"/>
              </a:rPr>
              <a:t>aurreratuan</a:t>
            </a:r>
            <a:r>
              <a:rPr lang="es-ES" sz="2000" dirty="0" smtClean="0">
                <a:latin typeface="Arial Unicode MS" pitchFamily="34" charset="-128"/>
              </a:rPr>
              <a:t> </a:t>
            </a:r>
            <a:r>
              <a:rPr lang="es-ES" sz="2000" b="1" dirty="0" err="1">
                <a:solidFill>
                  <a:schemeClr val="tx2"/>
                </a:solidFill>
                <a:latin typeface="Arial Unicode MS" pitchFamily="34" charset="-128"/>
              </a:rPr>
              <a:t>karbamazepina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ez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erabiltzea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gomendatzen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smtClean="0">
                <a:latin typeface="Arial Unicode MS" pitchFamily="34" charset="-128"/>
              </a:rPr>
              <a:t>da.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s-ES" sz="2000" b="1" dirty="0" err="1" smtClean="0">
                <a:solidFill>
                  <a:schemeClr val="tx2"/>
                </a:solidFill>
                <a:latin typeface="Arial Unicode MS" pitchFamily="34" charset="-128"/>
              </a:rPr>
              <a:t>Lidocaina</a:t>
            </a:r>
            <a:r>
              <a:rPr lang="es-ES" sz="2000" b="1" dirty="0" smtClean="0">
                <a:solidFill>
                  <a:schemeClr val="tx2"/>
                </a:solidFill>
                <a:latin typeface="Arial Unicode MS" pitchFamily="34" charset="-128"/>
              </a:rPr>
              <a:t> </a:t>
            </a:r>
            <a:r>
              <a:rPr lang="es-ES" sz="2000" b="1" dirty="0" err="1" smtClean="0">
                <a:solidFill>
                  <a:schemeClr val="tx2"/>
                </a:solidFill>
                <a:latin typeface="Arial Unicode MS" pitchFamily="34" charset="-128"/>
              </a:rPr>
              <a:t>partxeetan</a:t>
            </a:r>
            <a:r>
              <a:rPr lang="es-ES" sz="2000" b="1" dirty="0">
                <a:solidFill>
                  <a:schemeClr val="tx2"/>
                </a:solidFill>
                <a:latin typeface="Arial Unicode MS" pitchFamily="34" charset="-128"/>
              </a:rPr>
              <a:t>: </a:t>
            </a:r>
            <a:r>
              <a:rPr lang="es-ES" sz="2000" dirty="0" err="1">
                <a:latin typeface="Arial Unicode MS" pitchFamily="34" charset="-128"/>
              </a:rPr>
              <a:t>Gibeleko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gutxiegitasun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arina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edo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moderatua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duten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pazienteetan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ez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dago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dosia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doitu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 smtClean="0">
                <a:latin typeface="Arial Unicode MS" pitchFamily="34" charset="-128"/>
              </a:rPr>
              <a:t>beharrik</a:t>
            </a:r>
            <a:r>
              <a:rPr lang="es-ES" sz="2000" dirty="0" smtClean="0">
                <a:latin typeface="Arial Unicode MS" pitchFamily="34" charset="-128"/>
              </a:rPr>
              <a:t>; </a:t>
            </a:r>
            <a:r>
              <a:rPr lang="es-ES" sz="2000" dirty="0" err="1" smtClean="0">
                <a:latin typeface="Arial Unicode MS" pitchFamily="34" charset="-128"/>
              </a:rPr>
              <a:t>larrian</a:t>
            </a:r>
            <a:r>
              <a:rPr lang="es-ES" sz="2000" dirty="0" smtClean="0">
                <a:latin typeface="Arial Unicode MS" pitchFamily="34" charset="-128"/>
              </a:rPr>
              <a:t>, </a:t>
            </a:r>
            <a:r>
              <a:rPr lang="es-ES" sz="2000" dirty="0" err="1" smtClean="0">
                <a:latin typeface="Arial Unicode MS" pitchFamily="34" charset="-128"/>
              </a:rPr>
              <a:t>aldiz</a:t>
            </a:r>
            <a:r>
              <a:rPr lang="es-ES" sz="2000" dirty="0" smtClean="0">
                <a:latin typeface="Arial Unicode MS" pitchFamily="34" charset="-128"/>
              </a:rPr>
              <a:t>, </a:t>
            </a:r>
            <a:r>
              <a:rPr lang="es-ES" sz="2000" dirty="0" err="1" smtClean="0">
                <a:latin typeface="Arial Unicode MS" pitchFamily="34" charset="-128"/>
              </a:rPr>
              <a:t>arretaz</a:t>
            </a:r>
            <a:r>
              <a:rPr lang="es-ES" sz="2000" dirty="0" smtClean="0">
                <a:latin typeface="Arial Unicode MS" pitchFamily="34" charset="-128"/>
              </a:rPr>
              <a:t> </a:t>
            </a:r>
            <a:r>
              <a:rPr lang="es-ES" sz="2000" dirty="0" err="1" smtClean="0">
                <a:latin typeface="Arial Unicode MS" pitchFamily="34" charset="-128"/>
              </a:rPr>
              <a:t>erabili</a:t>
            </a:r>
            <a:r>
              <a:rPr lang="es-ES" sz="2000" dirty="0" smtClean="0">
                <a:latin typeface="Arial Unicode MS" pitchFamily="34" charset="-128"/>
              </a:rPr>
              <a:t>. </a:t>
            </a:r>
            <a:r>
              <a:rPr lang="es-ES" sz="2000" dirty="0" err="1" smtClean="0">
                <a:latin typeface="Arial Unicode MS" pitchFamily="34" charset="-128"/>
              </a:rPr>
              <a:t>Aukera</a:t>
            </a:r>
            <a:r>
              <a:rPr lang="es-ES" sz="2000" dirty="0" smtClean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bat</a:t>
            </a:r>
            <a:r>
              <a:rPr lang="es-ES" sz="2000" dirty="0">
                <a:latin typeface="Arial Unicode MS" pitchFamily="34" charset="-128"/>
              </a:rPr>
              <a:t> izan </a:t>
            </a:r>
            <a:r>
              <a:rPr lang="es-ES" sz="2000" dirty="0" err="1">
                <a:latin typeface="Arial Unicode MS" pitchFamily="34" charset="-128"/>
              </a:rPr>
              <a:t>daiteke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erasan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gabeko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larruazalaren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zonalde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mugatuetako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smtClean="0">
                <a:latin typeface="Arial Unicode MS" pitchFamily="34" charset="-128"/>
              </a:rPr>
              <a:t>mina </a:t>
            </a:r>
            <a:r>
              <a:rPr lang="es-ES" sz="2000" dirty="0" err="1">
                <a:latin typeface="Arial Unicode MS" pitchFamily="34" charset="-128"/>
              </a:rPr>
              <a:t>arintzeko</a:t>
            </a:r>
            <a:r>
              <a:rPr lang="es-ES" sz="2000" dirty="0">
                <a:latin typeface="Arial Unicode MS" pitchFamily="34" charset="-128"/>
              </a:rPr>
              <a:t>.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-27508"/>
            <a:ext cx="8229600" cy="1143000"/>
          </a:xfrm>
        </p:spPr>
        <p:txBody>
          <a:bodyPr/>
          <a:lstStyle/>
          <a:p>
            <a:r>
              <a:rPr lang="es-ES" dirty="0" err="1"/>
              <a:t>Analgesikoak</a:t>
            </a:r>
            <a:r>
              <a:rPr lang="es-ES" dirty="0"/>
              <a:t> </a:t>
            </a:r>
            <a:r>
              <a:rPr lang="es-ES" dirty="0" smtClean="0">
                <a:solidFill>
                  <a:schemeClr val="tx2"/>
                </a:solidFill>
                <a:latin typeface="Arial Black" pitchFamily="34" charset="0"/>
              </a:rPr>
              <a:t>(V)</a:t>
            </a:r>
            <a:endParaRPr lang="es-ES" dirty="0">
              <a:solidFill>
                <a:schemeClr val="tx2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3699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idx="4294967295"/>
          </p:nvPr>
        </p:nvSpPr>
        <p:spPr bwMode="auto">
          <a:xfrm>
            <a:off x="0" y="1628800"/>
            <a:ext cx="9036496" cy="1584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s-ES" sz="2000" dirty="0" err="1" smtClean="0">
                <a:latin typeface="Arial Unicode MS" pitchFamily="34" charset="-128"/>
              </a:rPr>
              <a:t>Zirrosia</a:t>
            </a:r>
            <a:r>
              <a:rPr lang="es-ES" sz="2000" dirty="0" smtClean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duten</a:t>
            </a:r>
            <a:r>
              <a:rPr lang="es-ES" sz="2000" dirty="0">
                <a:latin typeface="Arial Unicode MS" pitchFamily="34" charset="-128"/>
              </a:rPr>
              <a:t> eta </a:t>
            </a:r>
            <a:r>
              <a:rPr lang="es-ES" sz="2000" dirty="0" err="1">
                <a:latin typeface="Arial Unicode MS" pitchFamily="34" charset="-128"/>
              </a:rPr>
              <a:t>bentzodiazepinak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erabiltzea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egokia</a:t>
            </a:r>
            <a:r>
              <a:rPr lang="es-ES" sz="2000" dirty="0">
                <a:latin typeface="Arial Unicode MS" pitchFamily="34" charset="-128"/>
              </a:rPr>
              <a:t> den </a:t>
            </a:r>
            <a:r>
              <a:rPr lang="es-ES" sz="2000" dirty="0" err="1">
                <a:latin typeface="Arial Unicode MS" pitchFamily="34" charset="-128"/>
              </a:rPr>
              <a:t>pazienteetan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ekintza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 smtClean="0">
                <a:latin typeface="Arial Unicode MS" pitchFamily="34" charset="-128"/>
              </a:rPr>
              <a:t>labur-ertainekoak</a:t>
            </a:r>
            <a:r>
              <a:rPr lang="es-ES" sz="2000" dirty="0" smtClean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erabili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behar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 smtClean="0">
                <a:latin typeface="Arial Unicode MS" pitchFamily="34" charset="-128"/>
              </a:rPr>
              <a:t>dira</a:t>
            </a:r>
            <a:r>
              <a:rPr lang="es-ES" sz="2000" dirty="0">
                <a:latin typeface="Arial Unicode MS" pitchFamily="34" charset="-128"/>
              </a:rPr>
              <a:t>, </a:t>
            </a:r>
            <a:r>
              <a:rPr lang="es-ES" sz="2000" dirty="0" err="1">
                <a:latin typeface="Arial Unicode MS" pitchFamily="34" charset="-128"/>
              </a:rPr>
              <a:t>esaterako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 smtClean="0">
                <a:latin typeface="Arial Unicode MS" pitchFamily="34" charset="-128"/>
              </a:rPr>
              <a:t>lorazepama</a:t>
            </a:r>
            <a:r>
              <a:rPr lang="es-ES" sz="2000" dirty="0" smtClean="0">
                <a:latin typeface="Arial Unicode MS" pitchFamily="34" charset="-128"/>
              </a:rPr>
              <a:t>, </a:t>
            </a:r>
            <a:r>
              <a:rPr lang="es-ES" sz="2000" dirty="0">
                <a:latin typeface="Arial Unicode MS" pitchFamily="34" charset="-128"/>
              </a:rPr>
              <a:t>eta </a:t>
            </a:r>
            <a:r>
              <a:rPr lang="es-ES" sz="2000" dirty="0" err="1">
                <a:latin typeface="Arial Unicode MS" pitchFamily="34" charset="-128"/>
              </a:rPr>
              <a:t>ahal</a:t>
            </a:r>
            <a:r>
              <a:rPr lang="es-ES" sz="2000" dirty="0">
                <a:latin typeface="Arial Unicode MS" pitchFamily="34" charset="-128"/>
              </a:rPr>
              <a:t> den </a:t>
            </a:r>
            <a:r>
              <a:rPr lang="es-ES" sz="2000" dirty="0" err="1">
                <a:latin typeface="Arial Unicode MS" pitchFamily="34" charset="-128"/>
              </a:rPr>
              <a:t>dosi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txikienean</a:t>
            </a:r>
            <a:r>
              <a:rPr lang="es-ES" sz="2000" dirty="0">
                <a:latin typeface="Arial Unicode MS" pitchFamily="34" charset="-128"/>
              </a:rPr>
              <a:t>. </a:t>
            </a:r>
            <a:endParaRPr lang="es-ES" sz="2000" dirty="0" smtClean="0">
              <a:latin typeface="Arial Unicode MS" pitchFamily="34" charset="-128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s-ES" sz="2000" dirty="0" err="1" smtClean="0">
                <a:latin typeface="Arial Unicode MS" pitchFamily="34" charset="-128"/>
              </a:rPr>
              <a:t>Gibeleko</a:t>
            </a:r>
            <a:r>
              <a:rPr lang="es-ES" sz="2000" dirty="0" smtClean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entzefalopatiaren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kasuan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ez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 smtClean="0">
                <a:latin typeface="Arial Unicode MS" pitchFamily="34" charset="-128"/>
              </a:rPr>
              <a:t>dira</a:t>
            </a:r>
            <a:r>
              <a:rPr lang="es-ES" sz="2000" dirty="0" smtClean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erabili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 smtClean="0">
                <a:latin typeface="Arial Unicode MS" pitchFamily="34" charset="-128"/>
              </a:rPr>
              <a:t>behar</a:t>
            </a:r>
            <a:r>
              <a:rPr lang="es-ES" sz="2000" dirty="0" smtClean="0">
                <a:latin typeface="Arial Unicode MS" pitchFamily="34" charset="-128"/>
              </a:rPr>
              <a:t>. </a:t>
            </a:r>
            <a:endParaRPr lang="es-ES" sz="2000" dirty="0">
              <a:latin typeface="Arial Unicode MS" pitchFamily="34" charset="-128"/>
            </a:endParaRP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332656"/>
            <a:ext cx="8351540" cy="1143000"/>
          </a:xfrm>
        </p:spPr>
        <p:txBody>
          <a:bodyPr/>
          <a:lstStyle/>
          <a:p>
            <a:r>
              <a:rPr lang="es-ES" dirty="0" err="1" smtClean="0">
                <a:solidFill>
                  <a:schemeClr val="tx2"/>
                </a:solidFill>
                <a:latin typeface="Arial Black" pitchFamily="34" charset="0"/>
              </a:rPr>
              <a:t>Antsiolitikoak-Hipnotikoak</a:t>
            </a:r>
            <a:r>
              <a:rPr lang="es-ES" dirty="0" smtClean="0">
                <a:solidFill>
                  <a:schemeClr val="tx2"/>
                </a:solidFill>
                <a:latin typeface="Arial Black" pitchFamily="34" charset="0"/>
              </a:rPr>
              <a:t> (</a:t>
            </a:r>
            <a:r>
              <a:rPr lang="es-ES" dirty="0" err="1" smtClean="0">
                <a:solidFill>
                  <a:schemeClr val="tx2"/>
                </a:solidFill>
                <a:latin typeface="Arial Black" pitchFamily="34" charset="0"/>
              </a:rPr>
              <a:t>Bentzodiazepinak</a:t>
            </a:r>
            <a:r>
              <a:rPr lang="es-ES" dirty="0" smtClean="0">
                <a:solidFill>
                  <a:schemeClr val="tx2"/>
                </a:solidFill>
                <a:latin typeface="Arial Black" pitchFamily="34" charset="0"/>
              </a:rPr>
              <a:t>)</a:t>
            </a:r>
            <a:endParaRPr lang="es-ES" dirty="0">
              <a:solidFill>
                <a:schemeClr val="tx2"/>
              </a:solidFill>
              <a:latin typeface="Arial Black" pitchFamily="34" charset="0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323528" y="3006080"/>
            <a:ext cx="8568952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lang="es-ES" sz="4400" kern="1200" dirty="0" smtClean="0">
                <a:solidFill>
                  <a:schemeClr val="tx2"/>
                </a:solidFill>
                <a:latin typeface="Arial Black" pitchFamily="34" charset="0"/>
                <a:ea typeface="+mn-ea"/>
                <a:cs typeface="+mn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s-ES" dirty="0" err="1" smtClean="0"/>
              <a:t>Ultzeraren</a:t>
            </a:r>
            <a:r>
              <a:rPr lang="es-ES" dirty="0" smtClean="0"/>
              <a:t> </a:t>
            </a:r>
            <a:r>
              <a:rPr lang="es-ES" dirty="0" err="1" smtClean="0"/>
              <a:t>aurkakoak</a:t>
            </a:r>
            <a:r>
              <a:rPr lang="es-ES" dirty="0" smtClean="0"/>
              <a:t> (PPI)</a:t>
            </a:r>
            <a:endParaRPr lang="es-ES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4908" y="4005064"/>
            <a:ext cx="9036496" cy="1584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s-ES" sz="2000" dirty="0" err="1" smtClean="0">
                <a:latin typeface="Arial Unicode MS" pitchFamily="34" charset="-128"/>
              </a:rPr>
              <a:t>Protoi-bonbaren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 smtClean="0">
                <a:latin typeface="Arial Unicode MS" pitchFamily="34" charset="-128"/>
              </a:rPr>
              <a:t>inhibitzaileen</a:t>
            </a:r>
            <a:r>
              <a:rPr lang="es-ES" sz="2000" dirty="0" smtClean="0">
                <a:latin typeface="Arial Unicode MS" pitchFamily="34" charset="-128"/>
              </a:rPr>
              <a:t> </a:t>
            </a:r>
            <a:r>
              <a:rPr lang="es-ES" sz="2000" dirty="0">
                <a:latin typeface="Arial Unicode MS" pitchFamily="34" charset="-128"/>
              </a:rPr>
              <a:t>(PBI) </a:t>
            </a:r>
            <a:r>
              <a:rPr lang="es-ES" sz="2000" dirty="0" err="1">
                <a:latin typeface="Arial Unicode MS" pitchFamily="34" charset="-128"/>
              </a:rPr>
              <a:t>erabilera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berezko</a:t>
            </a:r>
            <a:r>
              <a:rPr lang="es-ES" sz="2000" dirty="0">
                <a:latin typeface="Arial Unicode MS" pitchFamily="34" charset="-128"/>
              </a:rPr>
              <a:t> peritonitis </a:t>
            </a:r>
            <a:r>
              <a:rPr lang="es-ES" sz="2000" dirty="0" err="1">
                <a:latin typeface="Arial Unicode MS" pitchFamily="34" charset="-128"/>
              </a:rPr>
              <a:t>bakterianoaren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garapenarekin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lotu</a:t>
            </a:r>
            <a:r>
              <a:rPr lang="es-ES" sz="2000" dirty="0">
                <a:latin typeface="Arial Unicode MS" pitchFamily="34" charset="-128"/>
              </a:rPr>
              <a:t> da </a:t>
            </a:r>
            <a:r>
              <a:rPr lang="es-ES" sz="2000" dirty="0" err="1">
                <a:latin typeface="Arial Unicode MS" pitchFamily="34" charset="-128"/>
              </a:rPr>
              <a:t>zirrosia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duten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pazienteetan</a:t>
            </a:r>
            <a:r>
              <a:rPr lang="es-ES" sz="2000" dirty="0">
                <a:latin typeface="Arial Unicode MS" pitchFamily="34" charset="-128"/>
              </a:rPr>
              <a:t>; </a:t>
            </a:r>
            <a:r>
              <a:rPr lang="es-ES" sz="2000" dirty="0" err="1">
                <a:latin typeface="Arial Unicode MS" pitchFamily="34" charset="-128"/>
              </a:rPr>
              <a:t>beraz</a:t>
            </a:r>
            <a:r>
              <a:rPr lang="es-ES" sz="2000" dirty="0">
                <a:latin typeface="Arial Unicode MS" pitchFamily="34" charset="-128"/>
              </a:rPr>
              <a:t>, </a:t>
            </a:r>
            <a:r>
              <a:rPr lang="es-ES" sz="2000" dirty="0" err="1">
                <a:latin typeface="Arial Unicode MS" pitchFamily="34" charset="-128"/>
              </a:rPr>
              <a:t>beharrezkoa</a:t>
            </a:r>
            <a:r>
              <a:rPr lang="es-ES" sz="2000" dirty="0">
                <a:latin typeface="Arial Unicode MS" pitchFamily="34" charset="-128"/>
              </a:rPr>
              <a:t> da </a:t>
            </a:r>
            <a:r>
              <a:rPr lang="es-ES" sz="2000" dirty="0" smtClean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PBIen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erabilera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argi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indikatuta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dagoela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 smtClean="0">
                <a:latin typeface="Arial Unicode MS" pitchFamily="34" charset="-128"/>
              </a:rPr>
              <a:t>ziurtatzea</a:t>
            </a:r>
            <a:r>
              <a:rPr lang="es-ES" sz="2000" dirty="0" smtClean="0">
                <a:latin typeface="Arial Unicode MS" pitchFamily="34" charset="-128"/>
              </a:rPr>
              <a:t>.</a:t>
            </a:r>
            <a:endParaRPr lang="es-ES" sz="2000" dirty="0">
              <a:latin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31598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/>
      <p:bldP spid="4" grpId="0"/>
      <p:bldP spid="6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2915816" y="404664"/>
            <a:ext cx="3744416" cy="10081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353492" y="269776"/>
            <a:ext cx="8568952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lang="es-ES" sz="4400" kern="1200" dirty="0" smtClean="0">
                <a:solidFill>
                  <a:schemeClr val="tx2"/>
                </a:solidFill>
                <a:latin typeface="Arial Black" pitchFamily="34" charset="0"/>
                <a:ea typeface="+mn-ea"/>
                <a:cs typeface="+mn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s-ES" dirty="0" err="1" smtClean="0"/>
              <a:t>Funtsezko</a:t>
            </a:r>
            <a:r>
              <a:rPr lang="es-ES" dirty="0" smtClean="0"/>
              <a:t> </a:t>
            </a:r>
            <a:r>
              <a:rPr lang="es-ES" dirty="0" err="1" smtClean="0"/>
              <a:t>ideiak</a:t>
            </a:r>
            <a:r>
              <a:rPr lang="es-ES" dirty="0" smtClean="0"/>
              <a:t> (I)</a:t>
            </a:r>
            <a:endParaRPr lang="es-ES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657472" y="1196752"/>
            <a:ext cx="8486527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chemeClr val="tx2">
                  <a:lumMod val="50000"/>
                </a:schemeClr>
              </a:buClr>
              <a:buFont typeface="Wingdings" pitchFamily="2" charset="2"/>
              <a:buChar char="ü"/>
            </a:pPr>
            <a:r>
              <a:rPr lang="es-ES" sz="2800" b="1" dirty="0" err="1">
                <a:solidFill>
                  <a:schemeClr val="tx2"/>
                </a:solidFill>
                <a:latin typeface="Arial Unicode MS" pitchFamily="34" charset="-128"/>
              </a:rPr>
              <a:t>Intsulina</a:t>
            </a:r>
            <a:r>
              <a:rPr lang="es-ES" sz="2800" dirty="0">
                <a:latin typeface="Arial Unicode MS" pitchFamily="34" charset="-128"/>
              </a:rPr>
              <a:t>, </a:t>
            </a:r>
            <a:r>
              <a:rPr lang="es-ES" sz="2800" dirty="0" err="1">
                <a:latin typeface="Arial Unicode MS" pitchFamily="34" charset="-128"/>
              </a:rPr>
              <a:t>ziur</a:t>
            </a:r>
            <a:r>
              <a:rPr lang="es-ES" sz="2800" dirty="0">
                <a:latin typeface="Arial Unicode MS" pitchFamily="34" charset="-128"/>
              </a:rPr>
              <a:t> </a:t>
            </a:r>
            <a:r>
              <a:rPr lang="es-ES" sz="2800" dirty="0" err="1">
                <a:latin typeface="Arial Unicode MS" pitchFamily="34" charset="-128"/>
              </a:rPr>
              <a:t>asko</a:t>
            </a:r>
            <a:r>
              <a:rPr lang="es-ES" sz="2800" dirty="0">
                <a:latin typeface="Arial Unicode MS" pitchFamily="34" charset="-128"/>
              </a:rPr>
              <a:t>, </a:t>
            </a:r>
            <a:r>
              <a:rPr lang="es-ES" sz="2800" dirty="0" err="1">
                <a:latin typeface="Arial Unicode MS" pitchFamily="34" charset="-128"/>
              </a:rPr>
              <a:t>aukerarik</a:t>
            </a:r>
            <a:r>
              <a:rPr lang="es-ES" sz="2800" dirty="0">
                <a:latin typeface="Arial Unicode MS" pitchFamily="34" charset="-128"/>
              </a:rPr>
              <a:t> </a:t>
            </a:r>
            <a:r>
              <a:rPr lang="es-ES" sz="2800" dirty="0" err="1">
                <a:latin typeface="Arial Unicode MS" pitchFamily="34" charset="-128"/>
              </a:rPr>
              <a:t>seguruena</a:t>
            </a:r>
            <a:r>
              <a:rPr lang="es-ES" sz="2800" dirty="0">
                <a:latin typeface="Arial Unicode MS" pitchFamily="34" charset="-128"/>
              </a:rPr>
              <a:t> eta </a:t>
            </a:r>
            <a:r>
              <a:rPr lang="es-ES" sz="2800" dirty="0" err="1">
                <a:latin typeface="Arial Unicode MS" pitchFamily="34" charset="-128"/>
              </a:rPr>
              <a:t>eraginkorrena</a:t>
            </a:r>
            <a:r>
              <a:rPr lang="es-ES" sz="2800" dirty="0">
                <a:latin typeface="Arial Unicode MS" pitchFamily="34" charset="-128"/>
              </a:rPr>
              <a:t> da </a:t>
            </a:r>
            <a:r>
              <a:rPr lang="es-ES" sz="2800" dirty="0" smtClean="0">
                <a:latin typeface="Arial Unicode MS" pitchFamily="34" charset="-128"/>
              </a:rPr>
              <a:t>GGK </a:t>
            </a:r>
            <a:r>
              <a:rPr lang="es-ES" sz="2800" dirty="0" err="1" smtClean="0">
                <a:latin typeface="Arial Unicode MS" pitchFamily="34" charset="-128"/>
              </a:rPr>
              <a:t>duten</a:t>
            </a:r>
            <a:r>
              <a:rPr lang="es-ES" sz="2800" dirty="0" smtClean="0">
                <a:latin typeface="Arial Unicode MS" pitchFamily="34" charset="-128"/>
              </a:rPr>
              <a:t> </a:t>
            </a:r>
            <a:r>
              <a:rPr lang="es-ES" sz="2800" dirty="0" err="1" smtClean="0">
                <a:latin typeface="Arial Unicode MS" pitchFamily="34" charset="-128"/>
              </a:rPr>
              <a:t>diabetikoentzat</a:t>
            </a:r>
            <a:r>
              <a:rPr lang="es-ES" sz="2800" dirty="0">
                <a:latin typeface="Arial Unicode MS" pitchFamily="34" charset="-128"/>
              </a:rPr>
              <a:t>.</a:t>
            </a:r>
            <a:endParaRPr lang="es-ES" sz="2800" dirty="0" smtClean="0">
              <a:latin typeface="Arial Unicode MS" pitchFamily="34" charset="-128"/>
            </a:endParaRPr>
          </a:p>
          <a:p>
            <a:pPr>
              <a:buClr>
                <a:schemeClr val="tx2">
                  <a:lumMod val="50000"/>
                </a:schemeClr>
              </a:buClr>
              <a:buFont typeface="Wingdings" pitchFamily="2" charset="2"/>
              <a:buChar char="ü"/>
            </a:pPr>
            <a:r>
              <a:rPr lang="es-ES" sz="2800" dirty="0" smtClean="0">
                <a:latin typeface="Arial Unicode MS" pitchFamily="34" charset="-128"/>
              </a:rPr>
              <a:t>GGK </a:t>
            </a:r>
            <a:r>
              <a:rPr lang="es-ES" sz="2800" dirty="0" err="1" smtClean="0">
                <a:latin typeface="Arial Unicode MS" pitchFamily="34" charset="-128"/>
              </a:rPr>
              <a:t>arin-moderatuan</a:t>
            </a:r>
            <a:r>
              <a:rPr lang="es-ES" sz="2800" dirty="0" smtClean="0">
                <a:latin typeface="Arial Unicode MS" pitchFamily="34" charset="-128"/>
              </a:rPr>
              <a:t> </a:t>
            </a:r>
            <a:r>
              <a:rPr lang="es-ES" sz="2800" dirty="0">
                <a:latin typeface="Arial Unicode MS" pitchFamily="34" charset="-128"/>
              </a:rPr>
              <a:t>eta </a:t>
            </a:r>
            <a:r>
              <a:rPr lang="es-ES" sz="2800" dirty="0" err="1">
                <a:latin typeface="Arial Unicode MS" pitchFamily="34" charset="-128"/>
              </a:rPr>
              <a:t>zirrosi</a:t>
            </a:r>
            <a:r>
              <a:rPr lang="es-ES" sz="2800" dirty="0">
                <a:latin typeface="Arial Unicode MS" pitchFamily="34" charset="-128"/>
              </a:rPr>
              <a:t> </a:t>
            </a:r>
            <a:r>
              <a:rPr lang="es-ES" sz="2800" dirty="0" err="1">
                <a:latin typeface="Arial Unicode MS" pitchFamily="34" charset="-128"/>
              </a:rPr>
              <a:t>konpentsatuan</a:t>
            </a:r>
            <a:r>
              <a:rPr lang="es-ES" sz="2800" dirty="0">
                <a:latin typeface="Arial Unicode MS" pitchFamily="34" charset="-128"/>
              </a:rPr>
              <a:t>, </a:t>
            </a:r>
            <a:r>
              <a:rPr lang="es-ES" sz="2800" dirty="0" err="1" smtClean="0">
                <a:latin typeface="Arial Unicode MS" pitchFamily="34" charset="-128"/>
              </a:rPr>
              <a:t>eguneko</a:t>
            </a:r>
            <a:r>
              <a:rPr lang="es-ES" sz="2800" dirty="0" smtClean="0">
                <a:latin typeface="Arial Unicode MS" pitchFamily="34" charset="-128"/>
              </a:rPr>
              <a:t> </a:t>
            </a:r>
            <a:r>
              <a:rPr lang="es-ES" sz="2800" dirty="0" err="1" smtClean="0">
                <a:latin typeface="Arial Unicode MS" pitchFamily="34" charset="-128"/>
              </a:rPr>
              <a:t>gehieneko</a:t>
            </a:r>
            <a:r>
              <a:rPr lang="es-ES" sz="2800" dirty="0" smtClean="0">
                <a:latin typeface="Arial Unicode MS" pitchFamily="34" charset="-128"/>
              </a:rPr>
              <a:t> </a:t>
            </a:r>
            <a:r>
              <a:rPr lang="es-ES" sz="2800" b="1" dirty="0" err="1">
                <a:solidFill>
                  <a:schemeClr val="tx2"/>
                </a:solidFill>
                <a:latin typeface="Arial Unicode MS" pitchFamily="34" charset="-128"/>
              </a:rPr>
              <a:t>metformina</a:t>
            </a:r>
            <a:r>
              <a:rPr lang="es-ES" sz="2800" dirty="0" err="1" smtClean="0">
                <a:latin typeface="Arial Unicode MS" pitchFamily="34" charset="-128"/>
              </a:rPr>
              <a:t>-dosi</a:t>
            </a:r>
            <a:r>
              <a:rPr lang="es-ES" sz="2800" dirty="0" smtClean="0">
                <a:latin typeface="Arial Unicode MS" pitchFamily="34" charset="-128"/>
              </a:rPr>
              <a:t> </a:t>
            </a:r>
            <a:r>
              <a:rPr lang="es-ES" sz="2800" dirty="0" err="1">
                <a:latin typeface="Arial Unicode MS" pitchFamily="34" charset="-128"/>
              </a:rPr>
              <a:t>gomendatua</a:t>
            </a:r>
            <a:r>
              <a:rPr lang="es-ES" sz="2800" dirty="0">
                <a:latin typeface="Arial Unicode MS" pitchFamily="34" charset="-128"/>
              </a:rPr>
              <a:t> </a:t>
            </a:r>
            <a:r>
              <a:rPr lang="es-ES" sz="2800" dirty="0" smtClean="0">
                <a:latin typeface="Arial Unicode MS" pitchFamily="34" charset="-128"/>
              </a:rPr>
              <a:t>1.500 </a:t>
            </a:r>
            <a:r>
              <a:rPr lang="es-ES" sz="2800" dirty="0">
                <a:latin typeface="Arial Unicode MS" pitchFamily="34" charset="-128"/>
              </a:rPr>
              <a:t>mg-</a:t>
            </a:r>
            <a:r>
              <a:rPr lang="es-ES" sz="2800" dirty="0" err="1">
                <a:latin typeface="Arial Unicode MS" pitchFamily="34" charset="-128"/>
              </a:rPr>
              <a:t>koa</a:t>
            </a:r>
            <a:r>
              <a:rPr lang="es-ES" sz="2800" dirty="0">
                <a:latin typeface="Arial Unicode MS" pitchFamily="34" charset="-128"/>
              </a:rPr>
              <a:t> da</a:t>
            </a:r>
            <a:r>
              <a:rPr lang="es-ES" sz="2800" dirty="0" smtClean="0">
                <a:latin typeface="Arial Unicode MS" pitchFamily="34" charset="-128"/>
              </a:rPr>
              <a:t>.</a:t>
            </a:r>
          </a:p>
          <a:p>
            <a:pPr>
              <a:buClr>
                <a:schemeClr val="tx2">
                  <a:lumMod val="50000"/>
                </a:schemeClr>
              </a:buClr>
              <a:buFont typeface="Wingdings" pitchFamily="2" charset="2"/>
              <a:buChar char="ü"/>
            </a:pPr>
            <a:r>
              <a:rPr lang="es-ES" sz="2800" dirty="0" err="1">
                <a:latin typeface="Arial Unicode MS" pitchFamily="34" charset="-128"/>
              </a:rPr>
              <a:t>Zirrosi</a:t>
            </a:r>
            <a:r>
              <a:rPr lang="es-ES" sz="2800" dirty="0">
                <a:latin typeface="Arial Unicode MS" pitchFamily="34" charset="-128"/>
              </a:rPr>
              <a:t> </a:t>
            </a:r>
            <a:r>
              <a:rPr lang="es-ES" sz="2800" dirty="0" err="1">
                <a:latin typeface="Arial Unicode MS" pitchFamily="34" charset="-128"/>
              </a:rPr>
              <a:t>konpentsatua</a:t>
            </a:r>
            <a:r>
              <a:rPr lang="es-ES" sz="2800" dirty="0">
                <a:latin typeface="Arial Unicode MS" pitchFamily="34" charset="-128"/>
              </a:rPr>
              <a:t> </a:t>
            </a:r>
            <a:r>
              <a:rPr lang="es-ES" sz="2800" dirty="0" err="1">
                <a:latin typeface="Arial Unicode MS" pitchFamily="34" charset="-128"/>
              </a:rPr>
              <a:t>duten</a:t>
            </a:r>
            <a:r>
              <a:rPr lang="es-ES" sz="2800" dirty="0">
                <a:latin typeface="Arial Unicode MS" pitchFamily="34" charset="-128"/>
              </a:rPr>
              <a:t> </a:t>
            </a:r>
            <a:r>
              <a:rPr lang="es-ES" sz="2800" dirty="0" err="1">
                <a:latin typeface="Arial Unicode MS" pitchFamily="34" charset="-128"/>
              </a:rPr>
              <a:t>pazienteek</a:t>
            </a:r>
            <a:r>
              <a:rPr lang="es-ES" sz="2800" dirty="0">
                <a:latin typeface="Arial Unicode MS" pitchFamily="34" charset="-128"/>
              </a:rPr>
              <a:t>, </a:t>
            </a:r>
            <a:r>
              <a:rPr lang="es-ES" sz="2800" dirty="0" err="1">
                <a:latin typeface="Arial Unicode MS" pitchFamily="34" charset="-128"/>
              </a:rPr>
              <a:t>eskuarki</a:t>
            </a:r>
            <a:r>
              <a:rPr lang="es-ES" sz="2800" dirty="0">
                <a:latin typeface="Arial Unicode MS" pitchFamily="34" charset="-128"/>
              </a:rPr>
              <a:t>, </a:t>
            </a:r>
            <a:r>
              <a:rPr lang="es-ES" sz="2800" dirty="0" err="1">
                <a:latin typeface="Arial Unicode MS" pitchFamily="34" charset="-128"/>
              </a:rPr>
              <a:t>ongi</a:t>
            </a:r>
            <a:r>
              <a:rPr lang="es-ES" sz="2800" dirty="0">
                <a:latin typeface="Arial Unicode MS" pitchFamily="34" charset="-128"/>
              </a:rPr>
              <a:t> </a:t>
            </a:r>
            <a:r>
              <a:rPr lang="es-ES" sz="2800" dirty="0" err="1">
                <a:latin typeface="Arial Unicode MS" pitchFamily="34" charset="-128"/>
              </a:rPr>
              <a:t>onartzen</a:t>
            </a:r>
            <a:r>
              <a:rPr lang="es-ES" sz="2800" dirty="0">
                <a:latin typeface="Arial Unicode MS" pitchFamily="34" charset="-128"/>
              </a:rPr>
              <a:t> </a:t>
            </a:r>
            <a:r>
              <a:rPr lang="es-ES" sz="2800" dirty="0" err="1">
                <a:latin typeface="Arial Unicode MS" pitchFamily="34" charset="-128"/>
              </a:rPr>
              <a:t>dituzte</a:t>
            </a:r>
            <a:r>
              <a:rPr lang="es-ES" sz="2800" dirty="0">
                <a:latin typeface="Arial Unicode MS" pitchFamily="34" charset="-128"/>
              </a:rPr>
              <a:t> </a:t>
            </a:r>
            <a:r>
              <a:rPr lang="es-ES" sz="2800" b="1" dirty="0" err="1">
                <a:solidFill>
                  <a:schemeClr val="tx2"/>
                </a:solidFill>
                <a:latin typeface="Arial Unicode MS" pitchFamily="34" charset="-128"/>
              </a:rPr>
              <a:t>estatinak</a:t>
            </a:r>
            <a:r>
              <a:rPr lang="es-ES" sz="2800" dirty="0">
                <a:latin typeface="Arial Unicode MS" pitchFamily="34" charset="-128"/>
              </a:rPr>
              <a:t>. Ez </a:t>
            </a:r>
            <a:r>
              <a:rPr lang="es-ES" sz="2800" dirty="0" err="1" smtClean="0">
                <a:latin typeface="Arial Unicode MS" pitchFamily="34" charset="-128"/>
              </a:rPr>
              <a:t>erabili</a:t>
            </a:r>
            <a:r>
              <a:rPr lang="es-ES" sz="2800" dirty="0" smtClean="0">
                <a:latin typeface="Arial Unicode MS" pitchFamily="34" charset="-128"/>
              </a:rPr>
              <a:t> </a:t>
            </a:r>
            <a:r>
              <a:rPr lang="es-ES" sz="2800" dirty="0" err="1" smtClean="0">
                <a:latin typeface="Arial Unicode MS" pitchFamily="34" charset="-128"/>
              </a:rPr>
              <a:t>gibeleko</a:t>
            </a:r>
            <a:r>
              <a:rPr lang="es-ES" sz="2800" dirty="0" smtClean="0">
                <a:latin typeface="Arial Unicode MS" pitchFamily="34" charset="-128"/>
              </a:rPr>
              <a:t> </a:t>
            </a:r>
            <a:r>
              <a:rPr lang="es-ES" sz="2800" dirty="0" err="1">
                <a:latin typeface="Arial Unicode MS" pitchFamily="34" charset="-128"/>
              </a:rPr>
              <a:t>gaixotasun</a:t>
            </a:r>
            <a:r>
              <a:rPr lang="es-ES" sz="2800" dirty="0">
                <a:latin typeface="Arial Unicode MS" pitchFamily="34" charset="-128"/>
              </a:rPr>
              <a:t> </a:t>
            </a:r>
            <a:r>
              <a:rPr lang="es-ES" sz="2800" dirty="0" err="1">
                <a:latin typeface="Arial Unicode MS" pitchFamily="34" charset="-128"/>
              </a:rPr>
              <a:t>aktiboan</a:t>
            </a:r>
            <a:r>
              <a:rPr lang="es-ES" sz="2800" dirty="0">
                <a:latin typeface="Arial Unicode MS" pitchFamily="34" charset="-128"/>
              </a:rPr>
              <a:t> </a:t>
            </a:r>
            <a:r>
              <a:rPr lang="es-ES" sz="2800" dirty="0" err="1">
                <a:latin typeface="Arial Unicode MS" pitchFamily="34" charset="-128"/>
              </a:rPr>
              <a:t>edo</a:t>
            </a:r>
            <a:r>
              <a:rPr lang="es-ES" sz="2800" dirty="0">
                <a:latin typeface="Arial Unicode MS" pitchFamily="34" charset="-128"/>
              </a:rPr>
              <a:t> </a:t>
            </a:r>
            <a:r>
              <a:rPr lang="es-ES" sz="2800" dirty="0" err="1">
                <a:latin typeface="Arial Unicode MS" pitchFamily="34" charset="-128"/>
              </a:rPr>
              <a:t>ezin</a:t>
            </a:r>
            <a:r>
              <a:rPr lang="es-ES" sz="2800" dirty="0">
                <a:latin typeface="Arial Unicode MS" pitchFamily="34" charset="-128"/>
              </a:rPr>
              <a:t> </a:t>
            </a:r>
            <a:r>
              <a:rPr lang="es-ES" sz="2800" dirty="0" err="1">
                <a:latin typeface="Arial Unicode MS" pitchFamily="34" charset="-128"/>
              </a:rPr>
              <a:t>azal</a:t>
            </a:r>
            <a:r>
              <a:rPr lang="es-ES" sz="2800" dirty="0">
                <a:latin typeface="Arial Unicode MS" pitchFamily="34" charset="-128"/>
              </a:rPr>
              <a:t> </a:t>
            </a:r>
            <a:r>
              <a:rPr lang="es-ES" sz="2800" dirty="0" err="1">
                <a:latin typeface="Arial Unicode MS" pitchFamily="34" charset="-128"/>
              </a:rPr>
              <a:t>daitezkeen</a:t>
            </a:r>
            <a:r>
              <a:rPr lang="es-ES" sz="2800" dirty="0">
                <a:latin typeface="Arial Unicode MS" pitchFamily="34" charset="-128"/>
              </a:rPr>
              <a:t> </a:t>
            </a:r>
            <a:r>
              <a:rPr lang="es-ES" sz="2800" dirty="0" smtClean="0">
                <a:latin typeface="Arial Unicode MS" pitchFamily="34" charset="-128"/>
              </a:rPr>
              <a:t>transaminasa </a:t>
            </a:r>
            <a:r>
              <a:rPr lang="es-ES" sz="2800" dirty="0" err="1">
                <a:latin typeface="Arial Unicode MS" pitchFamily="34" charset="-128"/>
              </a:rPr>
              <a:t>serikoen</a:t>
            </a:r>
            <a:r>
              <a:rPr lang="es-ES" sz="2800" dirty="0">
                <a:latin typeface="Arial Unicode MS" pitchFamily="34" charset="-128"/>
              </a:rPr>
              <a:t> </a:t>
            </a:r>
            <a:r>
              <a:rPr lang="es-ES" sz="2800" dirty="0" err="1">
                <a:latin typeface="Arial Unicode MS" pitchFamily="34" charset="-128"/>
              </a:rPr>
              <a:t>gorakada</a:t>
            </a:r>
            <a:r>
              <a:rPr lang="es-ES" sz="2800" dirty="0">
                <a:latin typeface="Arial Unicode MS" pitchFamily="34" charset="-128"/>
              </a:rPr>
              <a:t> </a:t>
            </a:r>
            <a:r>
              <a:rPr lang="es-ES" sz="2800" dirty="0" err="1" smtClean="0">
                <a:latin typeface="Arial Unicode MS" pitchFamily="34" charset="-128"/>
              </a:rPr>
              <a:t>etengabeak</a:t>
            </a:r>
            <a:r>
              <a:rPr lang="es-ES" sz="2800" dirty="0" smtClean="0">
                <a:latin typeface="Arial Unicode MS" pitchFamily="34" charset="-128"/>
              </a:rPr>
              <a:t> </a:t>
            </a:r>
            <a:r>
              <a:rPr lang="es-ES" sz="2800" dirty="0" err="1" smtClean="0">
                <a:latin typeface="Arial Unicode MS" pitchFamily="34" charset="-128"/>
              </a:rPr>
              <a:t>baldin</a:t>
            </a:r>
            <a:r>
              <a:rPr lang="es-ES" sz="2800" dirty="0" smtClean="0">
                <a:latin typeface="Arial Unicode MS" pitchFamily="34" charset="-128"/>
              </a:rPr>
              <a:t> </a:t>
            </a:r>
            <a:r>
              <a:rPr lang="es-ES" sz="2800" dirty="0" err="1">
                <a:latin typeface="Arial Unicode MS" pitchFamily="34" charset="-128"/>
              </a:rPr>
              <a:t>badaude</a:t>
            </a:r>
            <a:r>
              <a:rPr lang="es-ES" sz="2800" dirty="0">
                <a:latin typeface="Arial Unicode MS" pitchFamily="34" charset="-128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00030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2915816" y="404664"/>
            <a:ext cx="3744416" cy="10081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353492" y="269776"/>
            <a:ext cx="8568952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lang="es-ES" sz="4400" kern="1200" dirty="0" smtClean="0">
                <a:solidFill>
                  <a:schemeClr val="tx2"/>
                </a:solidFill>
                <a:latin typeface="Arial Black" pitchFamily="34" charset="0"/>
                <a:ea typeface="+mn-ea"/>
                <a:cs typeface="+mn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s-ES" dirty="0" err="1" smtClean="0"/>
              <a:t>Funtsezko</a:t>
            </a:r>
            <a:r>
              <a:rPr lang="es-ES" dirty="0" smtClean="0"/>
              <a:t> </a:t>
            </a:r>
            <a:r>
              <a:rPr lang="es-ES" dirty="0" err="1" smtClean="0"/>
              <a:t>ideiak</a:t>
            </a:r>
            <a:r>
              <a:rPr lang="es-ES" dirty="0" smtClean="0"/>
              <a:t> (II)</a:t>
            </a:r>
            <a:endParaRPr lang="es-ES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657472" y="1412776"/>
            <a:ext cx="8486527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chemeClr val="tx2">
                  <a:lumMod val="50000"/>
                </a:schemeClr>
              </a:buClr>
              <a:buFont typeface="Wingdings" pitchFamily="2" charset="2"/>
              <a:buChar char="ü"/>
            </a:pPr>
            <a:r>
              <a:rPr lang="es-ES" sz="2800" dirty="0" err="1">
                <a:latin typeface="Arial Unicode MS" pitchFamily="34" charset="-128"/>
              </a:rPr>
              <a:t>Eskuarki</a:t>
            </a:r>
            <a:r>
              <a:rPr lang="es-ES" sz="2800" dirty="0">
                <a:latin typeface="Arial Unicode MS" pitchFamily="34" charset="-128"/>
              </a:rPr>
              <a:t>, </a:t>
            </a:r>
            <a:r>
              <a:rPr lang="es-ES" sz="2800" b="1" dirty="0" err="1" smtClean="0">
                <a:solidFill>
                  <a:schemeClr val="tx2"/>
                </a:solidFill>
                <a:latin typeface="Arial Unicode MS" pitchFamily="34" charset="-128"/>
              </a:rPr>
              <a:t>AEBIak</a:t>
            </a:r>
            <a:r>
              <a:rPr lang="es-ES" sz="2800" dirty="0" smtClean="0">
                <a:latin typeface="Arial Unicode MS" pitchFamily="34" charset="-128"/>
              </a:rPr>
              <a:t> </a:t>
            </a:r>
            <a:r>
              <a:rPr lang="es-ES" sz="2800" dirty="0" err="1" smtClean="0">
                <a:latin typeface="Arial Unicode MS" pitchFamily="34" charset="-128"/>
              </a:rPr>
              <a:t>ondo</a:t>
            </a:r>
            <a:r>
              <a:rPr lang="es-ES" sz="2800" dirty="0" smtClean="0">
                <a:latin typeface="Arial Unicode MS" pitchFamily="34" charset="-128"/>
              </a:rPr>
              <a:t> </a:t>
            </a:r>
            <a:r>
              <a:rPr lang="es-ES" sz="2800" dirty="0" err="1" smtClean="0">
                <a:latin typeface="Arial Unicode MS" pitchFamily="34" charset="-128"/>
              </a:rPr>
              <a:t>toleratzen</a:t>
            </a:r>
            <a:r>
              <a:rPr lang="es-ES" sz="2800" dirty="0" smtClean="0">
                <a:latin typeface="Arial Unicode MS" pitchFamily="34" charset="-128"/>
              </a:rPr>
              <a:t> </a:t>
            </a:r>
            <a:r>
              <a:rPr lang="es-ES" sz="2800" dirty="0" err="1" smtClean="0">
                <a:latin typeface="Arial Unicode MS" pitchFamily="34" charset="-128"/>
              </a:rPr>
              <a:t>dira</a:t>
            </a:r>
            <a:r>
              <a:rPr lang="es-ES" sz="2800" dirty="0" smtClean="0">
                <a:latin typeface="Arial Unicode MS" pitchFamily="34" charset="-128"/>
              </a:rPr>
              <a:t> eta </a:t>
            </a:r>
            <a:r>
              <a:rPr lang="es-ES" sz="2800" dirty="0" err="1" smtClean="0">
                <a:latin typeface="Arial Unicode MS" pitchFamily="34" charset="-128"/>
              </a:rPr>
              <a:t>dosia</a:t>
            </a:r>
            <a:r>
              <a:rPr lang="es-ES" sz="2800" dirty="0" smtClean="0">
                <a:latin typeface="Arial Unicode MS" pitchFamily="34" charset="-128"/>
              </a:rPr>
              <a:t> </a:t>
            </a:r>
            <a:r>
              <a:rPr lang="es-ES" sz="2800" dirty="0" err="1" smtClean="0">
                <a:latin typeface="Arial Unicode MS" pitchFamily="34" charset="-128"/>
              </a:rPr>
              <a:t>egokitzerik</a:t>
            </a:r>
            <a:r>
              <a:rPr lang="es-ES" sz="2800" dirty="0" smtClean="0">
                <a:latin typeface="Arial Unicode MS" pitchFamily="34" charset="-128"/>
              </a:rPr>
              <a:t> </a:t>
            </a:r>
            <a:r>
              <a:rPr lang="es-ES" sz="2800" dirty="0" err="1" smtClean="0">
                <a:latin typeface="Arial Unicode MS" pitchFamily="34" charset="-128"/>
              </a:rPr>
              <a:t>ez</a:t>
            </a:r>
            <a:r>
              <a:rPr lang="es-ES" sz="2800" dirty="0" smtClean="0">
                <a:latin typeface="Arial Unicode MS" pitchFamily="34" charset="-128"/>
              </a:rPr>
              <a:t> </a:t>
            </a:r>
            <a:r>
              <a:rPr lang="es-ES" sz="2800" dirty="0" err="1" smtClean="0">
                <a:latin typeface="Arial Unicode MS" pitchFamily="34" charset="-128"/>
              </a:rPr>
              <a:t>dute</a:t>
            </a:r>
            <a:r>
              <a:rPr lang="es-ES" sz="2800" dirty="0" smtClean="0">
                <a:latin typeface="Arial Unicode MS" pitchFamily="34" charset="-128"/>
              </a:rPr>
              <a:t> </a:t>
            </a:r>
            <a:r>
              <a:rPr lang="es-ES" sz="2800" dirty="0" err="1" smtClean="0">
                <a:latin typeface="Arial Unicode MS" pitchFamily="34" charset="-128"/>
              </a:rPr>
              <a:t>behar</a:t>
            </a:r>
            <a:r>
              <a:rPr lang="es-ES" sz="2800" dirty="0" smtClean="0">
                <a:latin typeface="Arial Unicode MS" pitchFamily="34" charset="-128"/>
              </a:rPr>
              <a:t> GGK </a:t>
            </a:r>
            <a:r>
              <a:rPr lang="es-ES" sz="2800" dirty="0" err="1" smtClean="0">
                <a:latin typeface="Arial Unicode MS" pitchFamily="34" charset="-128"/>
              </a:rPr>
              <a:t>aurreratuan</a:t>
            </a:r>
            <a:r>
              <a:rPr lang="es-ES" sz="2800" dirty="0" smtClean="0">
                <a:latin typeface="Arial Unicode MS" pitchFamily="34" charset="-128"/>
              </a:rPr>
              <a:t> </a:t>
            </a:r>
            <a:r>
              <a:rPr lang="es-ES" sz="2800" dirty="0" err="1" smtClean="0">
                <a:latin typeface="Arial Unicode MS" pitchFamily="34" charset="-128"/>
              </a:rPr>
              <a:t>edo</a:t>
            </a:r>
            <a:r>
              <a:rPr lang="es-ES" sz="2800" dirty="0" smtClean="0">
                <a:latin typeface="Arial Unicode MS" pitchFamily="34" charset="-128"/>
              </a:rPr>
              <a:t> </a:t>
            </a:r>
            <a:r>
              <a:rPr lang="es-ES" sz="2800" dirty="0" err="1" smtClean="0">
                <a:latin typeface="Arial Unicode MS" pitchFamily="34" charset="-128"/>
              </a:rPr>
              <a:t>zirrosi</a:t>
            </a:r>
            <a:r>
              <a:rPr lang="es-ES" sz="2800" dirty="0" smtClean="0">
                <a:latin typeface="Arial Unicode MS" pitchFamily="34" charset="-128"/>
              </a:rPr>
              <a:t> </a:t>
            </a:r>
            <a:r>
              <a:rPr lang="es-ES" sz="2800" dirty="0" err="1" smtClean="0">
                <a:latin typeface="Arial Unicode MS" pitchFamily="34" charset="-128"/>
              </a:rPr>
              <a:t>konpentsatuan</a:t>
            </a:r>
            <a:r>
              <a:rPr lang="es-ES" sz="2800" dirty="0" smtClean="0">
                <a:latin typeface="Arial Unicode MS" pitchFamily="34" charset="-128"/>
              </a:rPr>
              <a:t>. </a:t>
            </a:r>
            <a:r>
              <a:rPr lang="es-ES" sz="2800" dirty="0" err="1" smtClean="0">
                <a:latin typeface="Arial Unicode MS" pitchFamily="34" charset="-128"/>
              </a:rPr>
              <a:t>Aszitisean</a:t>
            </a:r>
            <a:r>
              <a:rPr lang="es-ES" sz="2800" dirty="0" smtClean="0">
                <a:latin typeface="Arial Unicode MS" pitchFamily="34" charset="-128"/>
              </a:rPr>
              <a:t> </a:t>
            </a:r>
            <a:r>
              <a:rPr lang="es-ES" sz="2800" dirty="0" err="1" smtClean="0">
                <a:latin typeface="Arial Unicode MS" pitchFamily="34" charset="-128"/>
              </a:rPr>
              <a:t>kontraindikatuta</a:t>
            </a:r>
            <a:r>
              <a:rPr lang="es-ES" sz="2800" dirty="0" smtClean="0">
                <a:latin typeface="Arial Unicode MS" pitchFamily="34" charset="-128"/>
              </a:rPr>
              <a:t> </a:t>
            </a:r>
            <a:r>
              <a:rPr lang="es-ES" sz="2800" dirty="0" err="1" smtClean="0">
                <a:latin typeface="Arial Unicode MS" pitchFamily="34" charset="-128"/>
              </a:rPr>
              <a:t>daude</a:t>
            </a:r>
            <a:r>
              <a:rPr lang="es-ES" sz="2800" dirty="0">
                <a:latin typeface="Arial Unicode MS" pitchFamily="34" charset="-128"/>
              </a:rPr>
              <a:t>.</a:t>
            </a:r>
            <a:r>
              <a:rPr lang="es-ES" sz="2800" dirty="0" smtClean="0">
                <a:latin typeface="Arial Unicode MS" pitchFamily="34" charset="-128"/>
              </a:rPr>
              <a:t> </a:t>
            </a:r>
          </a:p>
          <a:p>
            <a:pPr>
              <a:buClr>
                <a:schemeClr val="tx2">
                  <a:lumMod val="50000"/>
                </a:schemeClr>
              </a:buClr>
              <a:buFont typeface="Wingdings" pitchFamily="2" charset="2"/>
              <a:buChar char="ü"/>
            </a:pPr>
            <a:r>
              <a:rPr lang="es-ES" sz="2800" b="1" dirty="0">
                <a:solidFill>
                  <a:schemeClr val="tx2"/>
                </a:solidFill>
                <a:latin typeface="Arial Unicode MS" pitchFamily="34" charset="-128"/>
              </a:rPr>
              <a:t>AHA-</a:t>
            </a:r>
            <a:r>
              <a:rPr lang="es-ES" sz="2800" b="1" dirty="0" err="1">
                <a:solidFill>
                  <a:schemeClr val="tx2"/>
                </a:solidFill>
                <a:latin typeface="Arial Unicode MS" pitchFamily="34" charset="-128"/>
              </a:rPr>
              <a:t>IIek</a:t>
            </a:r>
            <a:r>
              <a:rPr lang="es-ES" sz="2800" dirty="0" smtClean="0">
                <a:latin typeface="Arial Unicode MS" pitchFamily="34" charset="-128"/>
              </a:rPr>
              <a:t> </a:t>
            </a:r>
            <a:r>
              <a:rPr lang="es-ES" sz="2800" dirty="0" err="1">
                <a:latin typeface="Arial Unicode MS" pitchFamily="34" charset="-128"/>
              </a:rPr>
              <a:t>eskuarki</a:t>
            </a:r>
            <a:r>
              <a:rPr lang="es-ES" sz="2800" dirty="0">
                <a:latin typeface="Arial Unicode MS" pitchFamily="34" charset="-128"/>
              </a:rPr>
              <a:t>, </a:t>
            </a:r>
            <a:r>
              <a:rPr lang="es-ES" sz="2800" dirty="0" err="1">
                <a:latin typeface="Arial Unicode MS" pitchFamily="34" charset="-128"/>
              </a:rPr>
              <a:t>ez</a:t>
            </a:r>
            <a:r>
              <a:rPr lang="es-ES" sz="2800" dirty="0">
                <a:latin typeface="Arial Unicode MS" pitchFamily="34" charset="-128"/>
              </a:rPr>
              <a:t> </a:t>
            </a:r>
            <a:r>
              <a:rPr lang="es-ES" sz="2800" dirty="0" err="1">
                <a:latin typeface="Arial Unicode MS" pitchFamily="34" charset="-128"/>
              </a:rPr>
              <a:t>dute</a:t>
            </a:r>
            <a:r>
              <a:rPr lang="es-ES" sz="2800" dirty="0">
                <a:latin typeface="Arial Unicode MS" pitchFamily="34" charset="-128"/>
              </a:rPr>
              <a:t> </a:t>
            </a:r>
            <a:r>
              <a:rPr lang="es-ES" sz="2800" dirty="0" err="1">
                <a:latin typeface="Arial Unicode MS" pitchFamily="34" charset="-128"/>
              </a:rPr>
              <a:t>dosia</a:t>
            </a:r>
            <a:r>
              <a:rPr lang="es-ES" sz="2800" dirty="0">
                <a:latin typeface="Arial Unicode MS" pitchFamily="34" charset="-128"/>
              </a:rPr>
              <a:t> </a:t>
            </a:r>
            <a:r>
              <a:rPr lang="es-ES" sz="2800" dirty="0" err="1">
                <a:latin typeface="Arial Unicode MS" pitchFamily="34" charset="-128"/>
              </a:rPr>
              <a:t>doitzea</a:t>
            </a:r>
            <a:r>
              <a:rPr lang="es-ES" sz="2800" dirty="0">
                <a:latin typeface="Arial Unicode MS" pitchFamily="34" charset="-128"/>
              </a:rPr>
              <a:t> </a:t>
            </a:r>
            <a:r>
              <a:rPr lang="es-ES" sz="2800" dirty="0" err="1">
                <a:latin typeface="Arial Unicode MS" pitchFamily="34" charset="-128"/>
              </a:rPr>
              <a:t>behar</a:t>
            </a:r>
            <a:r>
              <a:rPr lang="es-ES" sz="2800" dirty="0">
                <a:latin typeface="Arial Unicode MS" pitchFamily="34" charset="-128"/>
              </a:rPr>
              <a:t> </a:t>
            </a:r>
            <a:r>
              <a:rPr lang="es-ES" sz="2800" dirty="0" err="1">
                <a:latin typeface="Arial Unicode MS" pitchFamily="34" charset="-128"/>
              </a:rPr>
              <a:t>gibeleko</a:t>
            </a:r>
            <a:r>
              <a:rPr lang="es-ES" sz="2800" dirty="0">
                <a:latin typeface="Arial Unicode MS" pitchFamily="34" charset="-128"/>
              </a:rPr>
              <a:t> </a:t>
            </a:r>
            <a:r>
              <a:rPr lang="es-ES" sz="2800" dirty="0" err="1">
                <a:latin typeface="Arial Unicode MS" pitchFamily="34" charset="-128"/>
              </a:rPr>
              <a:t>gutxiegitasun</a:t>
            </a:r>
            <a:r>
              <a:rPr lang="es-ES" sz="2800" dirty="0">
                <a:latin typeface="Arial Unicode MS" pitchFamily="34" charset="-128"/>
              </a:rPr>
              <a:t> </a:t>
            </a:r>
            <a:r>
              <a:rPr lang="es-ES" sz="2800" dirty="0" err="1">
                <a:latin typeface="Arial Unicode MS" pitchFamily="34" charset="-128"/>
              </a:rPr>
              <a:t>arin-moderatuan</a:t>
            </a:r>
            <a:r>
              <a:rPr lang="es-ES" sz="2800" dirty="0">
                <a:latin typeface="Arial Unicode MS" pitchFamily="34" charset="-128"/>
              </a:rPr>
              <a:t>. </a:t>
            </a:r>
            <a:r>
              <a:rPr lang="es-ES" sz="2800" dirty="0" err="1">
                <a:latin typeface="Arial Unicode MS" pitchFamily="34" charset="-128"/>
              </a:rPr>
              <a:t>Kontraindikatuta</a:t>
            </a:r>
            <a:r>
              <a:rPr lang="es-ES" sz="2800" dirty="0">
                <a:latin typeface="Arial Unicode MS" pitchFamily="34" charset="-128"/>
              </a:rPr>
              <a:t> </a:t>
            </a:r>
            <a:r>
              <a:rPr lang="es-ES" sz="2800" dirty="0" err="1">
                <a:latin typeface="Arial Unicode MS" pitchFamily="34" charset="-128"/>
              </a:rPr>
              <a:t>daude</a:t>
            </a:r>
            <a:r>
              <a:rPr lang="es-ES" sz="2800" dirty="0">
                <a:latin typeface="Arial Unicode MS" pitchFamily="34" charset="-128"/>
              </a:rPr>
              <a:t> </a:t>
            </a:r>
            <a:r>
              <a:rPr lang="es-ES" sz="2800" dirty="0" err="1">
                <a:latin typeface="Arial Unicode MS" pitchFamily="34" charset="-128"/>
              </a:rPr>
              <a:t>aszitisean</a:t>
            </a:r>
            <a:r>
              <a:rPr lang="es-ES" sz="2800" dirty="0" smtClean="0">
                <a:latin typeface="Arial Unicode MS" pitchFamily="34" charset="-128"/>
              </a:rPr>
              <a:t>.</a:t>
            </a:r>
          </a:p>
          <a:p>
            <a:pPr>
              <a:buClr>
                <a:schemeClr val="tx2">
                  <a:lumMod val="50000"/>
                </a:schemeClr>
              </a:buClr>
              <a:buFont typeface="Wingdings" pitchFamily="2" charset="2"/>
              <a:buChar char="ü"/>
            </a:pPr>
            <a:r>
              <a:rPr lang="es-ES" sz="2800" b="1" dirty="0" err="1">
                <a:solidFill>
                  <a:schemeClr val="tx2"/>
                </a:solidFill>
                <a:latin typeface="Arial Unicode MS" pitchFamily="34" charset="-128"/>
              </a:rPr>
              <a:t>Kaltzio-antagonistek</a:t>
            </a:r>
            <a:r>
              <a:rPr lang="es-ES" sz="2800" b="1" dirty="0">
                <a:solidFill>
                  <a:schemeClr val="tx2"/>
                </a:solidFill>
                <a:latin typeface="Arial Unicode MS" pitchFamily="34" charset="-128"/>
              </a:rPr>
              <a:t>, </a:t>
            </a:r>
            <a:r>
              <a:rPr lang="es-ES" sz="2800" dirty="0" err="1">
                <a:latin typeface="Arial Unicode MS" pitchFamily="34" charset="-128"/>
              </a:rPr>
              <a:t>eskuarki</a:t>
            </a:r>
            <a:r>
              <a:rPr lang="es-ES" sz="2800" dirty="0">
                <a:latin typeface="Arial Unicode MS" pitchFamily="34" charset="-128"/>
              </a:rPr>
              <a:t>, </a:t>
            </a:r>
            <a:r>
              <a:rPr lang="es-ES" sz="2800" dirty="0" err="1">
                <a:latin typeface="Arial Unicode MS" pitchFamily="34" charset="-128"/>
              </a:rPr>
              <a:t>dosia</a:t>
            </a:r>
            <a:r>
              <a:rPr lang="es-ES" sz="2800" dirty="0">
                <a:latin typeface="Arial Unicode MS" pitchFamily="34" charset="-128"/>
              </a:rPr>
              <a:t> </a:t>
            </a:r>
            <a:r>
              <a:rPr lang="es-ES" sz="2800" dirty="0" err="1">
                <a:latin typeface="Arial Unicode MS" pitchFamily="34" charset="-128"/>
              </a:rPr>
              <a:t>doitzea</a:t>
            </a:r>
            <a:r>
              <a:rPr lang="es-ES" sz="2800" dirty="0">
                <a:latin typeface="Arial Unicode MS" pitchFamily="34" charset="-128"/>
              </a:rPr>
              <a:t> </a:t>
            </a:r>
            <a:r>
              <a:rPr lang="es-ES" sz="2800" dirty="0" err="1">
                <a:latin typeface="Arial Unicode MS" pitchFamily="34" charset="-128"/>
              </a:rPr>
              <a:t>behar</a:t>
            </a:r>
            <a:r>
              <a:rPr lang="es-ES" sz="2800" dirty="0">
                <a:latin typeface="Arial Unicode MS" pitchFamily="34" charset="-128"/>
              </a:rPr>
              <a:t> </a:t>
            </a:r>
            <a:r>
              <a:rPr lang="es-ES" sz="2800" dirty="0" err="1">
                <a:latin typeface="Arial Unicode MS" pitchFamily="34" charset="-128"/>
              </a:rPr>
              <a:t>dute</a:t>
            </a:r>
            <a:r>
              <a:rPr lang="es-ES" sz="2800" dirty="0">
                <a:latin typeface="Arial Unicode MS" pitchFamily="34" charset="-128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96116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2915816" y="404664"/>
            <a:ext cx="3744416" cy="10081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353492" y="269776"/>
            <a:ext cx="8568952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lang="es-ES" sz="4400" kern="1200" dirty="0" smtClean="0">
                <a:solidFill>
                  <a:schemeClr val="tx2"/>
                </a:solidFill>
                <a:latin typeface="Arial Black" pitchFamily="34" charset="0"/>
                <a:ea typeface="+mn-ea"/>
                <a:cs typeface="+mn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s-ES" dirty="0" err="1" smtClean="0"/>
              <a:t>Funtsezko</a:t>
            </a:r>
            <a:r>
              <a:rPr lang="es-ES" dirty="0" smtClean="0"/>
              <a:t> </a:t>
            </a:r>
            <a:r>
              <a:rPr lang="es-ES" dirty="0" err="1" smtClean="0"/>
              <a:t>ideiak</a:t>
            </a:r>
            <a:r>
              <a:rPr lang="es-ES" dirty="0" smtClean="0"/>
              <a:t> (III)</a:t>
            </a:r>
            <a:endParaRPr lang="es-ES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411288" y="1025972"/>
            <a:ext cx="8747868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chemeClr val="tx2">
                  <a:lumMod val="50000"/>
                </a:schemeClr>
              </a:buClr>
              <a:buFont typeface="Wingdings" pitchFamily="2" charset="2"/>
              <a:buChar char="ü"/>
            </a:pPr>
            <a:r>
              <a:rPr lang="es-ES" sz="2800" b="1" dirty="0" err="1">
                <a:solidFill>
                  <a:schemeClr val="tx2"/>
                </a:solidFill>
                <a:latin typeface="Arial Unicode MS" pitchFamily="34" charset="-128"/>
              </a:rPr>
              <a:t>Parazetamola</a:t>
            </a:r>
            <a:r>
              <a:rPr lang="es-ES" sz="2800" b="1" dirty="0">
                <a:solidFill>
                  <a:schemeClr val="tx2"/>
                </a:solidFill>
                <a:latin typeface="Arial Unicode MS" pitchFamily="34" charset="-128"/>
              </a:rPr>
              <a:t>, </a:t>
            </a:r>
            <a:r>
              <a:rPr lang="es-ES" sz="2800" dirty="0" err="1" smtClean="0">
                <a:latin typeface="Arial Unicode MS" pitchFamily="34" charset="-128"/>
              </a:rPr>
              <a:t>dosi</a:t>
            </a:r>
            <a:r>
              <a:rPr lang="es-ES" sz="2800" dirty="0" smtClean="0">
                <a:latin typeface="Arial Unicode MS" pitchFamily="34" charset="-128"/>
              </a:rPr>
              <a:t> </a:t>
            </a:r>
            <a:r>
              <a:rPr lang="es-ES" sz="2800" dirty="0" err="1" smtClean="0">
                <a:latin typeface="Arial Unicode MS" pitchFamily="34" charset="-128"/>
              </a:rPr>
              <a:t>egokietan</a:t>
            </a:r>
            <a:r>
              <a:rPr lang="es-ES" sz="2800" dirty="0" smtClean="0">
                <a:latin typeface="Arial Unicode MS" pitchFamily="34" charset="-128"/>
              </a:rPr>
              <a:t>, </a:t>
            </a:r>
            <a:r>
              <a:rPr lang="es-ES" sz="2800" dirty="0" err="1">
                <a:latin typeface="Arial Unicode MS" pitchFamily="34" charset="-128"/>
              </a:rPr>
              <a:t>aukerako</a:t>
            </a:r>
            <a:r>
              <a:rPr lang="es-ES" sz="2800" dirty="0">
                <a:latin typeface="Arial Unicode MS" pitchFamily="34" charset="-128"/>
              </a:rPr>
              <a:t> </a:t>
            </a:r>
            <a:r>
              <a:rPr lang="es-ES" sz="2800" dirty="0" err="1">
                <a:latin typeface="Arial Unicode MS" pitchFamily="34" charset="-128"/>
              </a:rPr>
              <a:t>analgesikoa</a:t>
            </a:r>
            <a:r>
              <a:rPr lang="es-ES" sz="2800" dirty="0">
                <a:latin typeface="Arial Unicode MS" pitchFamily="34" charset="-128"/>
              </a:rPr>
              <a:t> da </a:t>
            </a:r>
            <a:r>
              <a:rPr lang="es-ES" sz="2800" dirty="0" err="1">
                <a:latin typeface="Arial Unicode MS" pitchFamily="34" charset="-128"/>
              </a:rPr>
              <a:t>gibeleko</a:t>
            </a:r>
            <a:r>
              <a:rPr lang="es-ES" sz="2800" dirty="0">
                <a:latin typeface="Arial Unicode MS" pitchFamily="34" charset="-128"/>
              </a:rPr>
              <a:t> </a:t>
            </a:r>
            <a:r>
              <a:rPr lang="es-ES" sz="2800" dirty="0" err="1" smtClean="0">
                <a:latin typeface="Arial Unicode MS" pitchFamily="34" charset="-128"/>
              </a:rPr>
              <a:t>gaixotasunean</a:t>
            </a:r>
            <a:r>
              <a:rPr lang="es-ES" sz="2800" dirty="0" smtClean="0">
                <a:latin typeface="Arial Unicode MS" pitchFamily="34" charset="-128"/>
              </a:rPr>
              <a:t> </a:t>
            </a:r>
            <a:r>
              <a:rPr lang="es-ES" sz="2800" dirty="0">
                <a:latin typeface="Arial Unicode MS" pitchFamily="34" charset="-128"/>
              </a:rPr>
              <a:t>(</a:t>
            </a:r>
            <a:r>
              <a:rPr lang="es-ES" sz="2800" dirty="0" err="1">
                <a:latin typeface="Arial Unicode MS" pitchFamily="34" charset="-128"/>
              </a:rPr>
              <a:t>zirrosia</a:t>
            </a:r>
            <a:r>
              <a:rPr lang="es-ES" sz="2800" dirty="0">
                <a:latin typeface="Arial Unicode MS" pitchFamily="34" charset="-128"/>
              </a:rPr>
              <a:t> </a:t>
            </a:r>
            <a:r>
              <a:rPr lang="es-ES" sz="2800" dirty="0" err="1">
                <a:latin typeface="Arial Unicode MS" pitchFamily="34" charset="-128"/>
              </a:rPr>
              <a:t>barne</a:t>
            </a:r>
            <a:r>
              <a:rPr lang="es-ES" sz="2800" dirty="0" smtClean="0">
                <a:latin typeface="Arial Unicode MS" pitchFamily="34" charset="-128"/>
              </a:rPr>
              <a:t>), </a:t>
            </a:r>
            <a:r>
              <a:rPr lang="es-ES" sz="2800" dirty="0" err="1">
                <a:latin typeface="Arial Unicode MS" pitchFamily="34" charset="-128"/>
              </a:rPr>
              <a:t>segurtasun-profil</a:t>
            </a:r>
            <a:r>
              <a:rPr lang="es-ES" sz="2800" dirty="0">
                <a:latin typeface="Arial Unicode MS" pitchFamily="34" charset="-128"/>
              </a:rPr>
              <a:t> </a:t>
            </a:r>
            <a:r>
              <a:rPr lang="es-ES" sz="2800" dirty="0" err="1">
                <a:latin typeface="Arial Unicode MS" pitchFamily="34" charset="-128"/>
              </a:rPr>
              <a:t>egokia</a:t>
            </a:r>
            <a:r>
              <a:rPr lang="es-ES" sz="2800" dirty="0">
                <a:latin typeface="Arial Unicode MS" pitchFamily="34" charset="-128"/>
              </a:rPr>
              <a:t> </a:t>
            </a:r>
            <a:r>
              <a:rPr lang="es-ES" sz="2800" dirty="0" err="1">
                <a:latin typeface="Arial Unicode MS" pitchFamily="34" charset="-128"/>
              </a:rPr>
              <a:t>duelako</a:t>
            </a:r>
            <a:r>
              <a:rPr lang="es-ES" sz="2800" dirty="0">
                <a:latin typeface="Arial Unicode MS" pitchFamily="34" charset="-128"/>
              </a:rPr>
              <a:t> eta </a:t>
            </a:r>
            <a:r>
              <a:rPr lang="es-ES" sz="2800" dirty="0" err="1">
                <a:latin typeface="Arial Unicode MS" pitchFamily="34" charset="-128"/>
              </a:rPr>
              <a:t>efektu</a:t>
            </a:r>
            <a:r>
              <a:rPr lang="es-ES" sz="2800" dirty="0">
                <a:latin typeface="Arial Unicode MS" pitchFamily="34" charset="-128"/>
              </a:rPr>
              <a:t> </a:t>
            </a:r>
            <a:r>
              <a:rPr lang="es-ES" sz="2800" dirty="0" err="1">
                <a:latin typeface="Arial Unicode MS" pitchFamily="34" charset="-128"/>
              </a:rPr>
              <a:t>lasaigarririk</a:t>
            </a:r>
            <a:r>
              <a:rPr lang="es-ES" sz="2800" dirty="0">
                <a:latin typeface="Arial Unicode MS" pitchFamily="34" charset="-128"/>
              </a:rPr>
              <a:t> eta </a:t>
            </a:r>
            <a:r>
              <a:rPr lang="es-ES" sz="2800" dirty="0" err="1" smtClean="0">
                <a:latin typeface="Arial Unicode MS" pitchFamily="34" charset="-128"/>
              </a:rPr>
              <a:t>nefrotoxikotasunik</a:t>
            </a:r>
            <a:r>
              <a:rPr lang="es-ES" sz="2800" dirty="0" smtClean="0">
                <a:latin typeface="Arial Unicode MS" pitchFamily="34" charset="-128"/>
              </a:rPr>
              <a:t> </a:t>
            </a:r>
            <a:r>
              <a:rPr lang="es-ES" sz="2800" dirty="0" err="1">
                <a:latin typeface="Arial Unicode MS" pitchFamily="34" charset="-128"/>
              </a:rPr>
              <a:t>ez</a:t>
            </a:r>
            <a:r>
              <a:rPr lang="es-ES" sz="2800" dirty="0">
                <a:latin typeface="Arial Unicode MS" pitchFamily="34" charset="-128"/>
              </a:rPr>
              <a:t> </a:t>
            </a:r>
            <a:r>
              <a:rPr lang="es-ES" sz="2800" dirty="0" err="1">
                <a:latin typeface="Arial Unicode MS" pitchFamily="34" charset="-128"/>
              </a:rPr>
              <a:t>duelako</a:t>
            </a:r>
            <a:r>
              <a:rPr lang="es-ES" sz="2800" dirty="0" smtClean="0">
                <a:latin typeface="Arial Unicode MS" pitchFamily="34" charset="-128"/>
              </a:rPr>
              <a:t>.</a:t>
            </a:r>
          </a:p>
          <a:p>
            <a:pPr>
              <a:buClr>
                <a:schemeClr val="tx2">
                  <a:lumMod val="50000"/>
                </a:schemeClr>
              </a:buClr>
              <a:buFont typeface="Wingdings" pitchFamily="2" charset="2"/>
              <a:buChar char="ü"/>
            </a:pPr>
            <a:r>
              <a:rPr lang="es-ES" sz="2800" dirty="0">
                <a:latin typeface="Arial Unicode MS" pitchFamily="34" charset="-128"/>
              </a:rPr>
              <a:t>Ez </a:t>
            </a:r>
            <a:r>
              <a:rPr lang="es-ES" sz="2800" dirty="0" err="1">
                <a:latin typeface="Arial Unicode MS" pitchFamily="34" charset="-128"/>
              </a:rPr>
              <a:t>erabili</a:t>
            </a:r>
            <a:r>
              <a:rPr lang="es-ES" sz="2800" dirty="0">
                <a:latin typeface="Arial Unicode MS" pitchFamily="34" charset="-128"/>
              </a:rPr>
              <a:t> </a:t>
            </a:r>
            <a:r>
              <a:rPr lang="es-ES" sz="2800" b="1" dirty="0" err="1">
                <a:solidFill>
                  <a:schemeClr val="tx2"/>
                </a:solidFill>
                <a:latin typeface="Arial Unicode MS" pitchFamily="34" charset="-128"/>
              </a:rPr>
              <a:t>AIEEak</a:t>
            </a:r>
            <a:r>
              <a:rPr lang="es-ES" sz="2800" dirty="0" smtClean="0">
                <a:latin typeface="Arial Unicode MS" pitchFamily="34" charset="-128"/>
              </a:rPr>
              <a:t>, </a:t>
            </a:r>
            <a:r>
              <a:rPr lang="es-ES" sz="2800" dirty="0" err="1" smtClean="0">
                <a:latin typeface="Arial Unicode MS" pitchFamily="34" charset="-128"/>
              </a:rPr>
              <a:t>odoljario</a:t>
            </a:r>
            <a:r>
              <a:rPr lang="es-ES" sz="2800" dirty="0" smtClean="0">
                <a:latin typeface="Arial Unicode MS" pitchFamily="34" charset="-128"/>
              </a:rPr>
              <a:t>- </a:t>
            </a:r>
            <a:r>
              <a:rPr lang="es-ES" sz="2800" dirty="0">
                <a:latin typeface="Arial Unicode MS" pitchFamily="34" charset="-128"/>
              </a:rPr>
              <a:t>eta </a:t>
            </a:r>
            <a:r>
              <a:rPr lang="es-ES" sz="2800" dirty="0" err="1">
                <a:latin typeface="Arial Unicode MS" pitchFamily="34" charset="-128"/>
              </a:rPr>
              <a:t>giltzurrunen</a:t>
            </a:r>
            <a:r>
              <a:rPr lang="es-ES" sz="2800" dirty="0">
                <a:latin typeface="Arial Unicode MS" pitchFamily="34" charset="-128"/>
              </a:rPr>
              <a:t> </a:t>
            </a:r>
            <a:r>
              <a:rPr lang="es-ES" sz="2800" dirty="0" err="1">
                <a:latin typeface="Arial Unicode MS" pitchFamily="34" charset="-128"/>
              </a:rPr>
              <a:t>hutsegite-arriskua</a:t>
            </a:r>
            <a:r>
              <a:rPr lang="es-ES" sz="2800" dirty="0">
                <a:latin typeface="Arial Unicode MS" pitchFamily="34" charset="-128"/>
              </a:rPr>
              <a:t> dela eta. </a:t>
            </a:r>
            <a:endParaRPr lang="es-ES" sz="2800" dirty="0" smtClean="0">
              <a:latin typeface="Arial Unicode MS" pitchFamily="34" charset="-128"/>
            </a:endParaRPr>
          </a:p>
          <a:p>
            <a:pPr>
              <a:buClr>
                <a:schemeClr val="tx2">
                  <a:lumMod val="50000"/>
                </a:schemeClr>
              </a:buClr>
              <a:buFont typeface="Wingdings" pitchFamily="2" charset="2"/>
              <a:buChar char="ü"/>
            </a:pPr>
            <a:r>
              <a:rPr lang="es-ES" sz="2800" b="1" dirty="0" err="1">
                <a:solidFill>
                  <a:schemeClr val="tx2"/>
                </a:solidFill>
                <a:latin typeface="Arial Unicode MS" pitchFamily="34" charset="-128"/>
              </a:rPr>
              <a:t>Opioideak</a:t>
            </a:r>
            <a:r>
              <a:rPr lang="es-ES" sz="2800" dirty="0">
                <a:latin typeface="Arial Unicode MS" pitchFamily="34" charset="-128"/>
              </a:rPr>
              <a:t> </a:t>
            </a:r>
            <a:r>
              <a:rPr lang="es-ES" sz="2800" dirty="0" err="1">
                <a:latin typeface="Arial Unicode MS" pitchFamily="34" charset="-128"/>
              </a:rPr>
              <a:t>parazetamolak</a:t>
            </a:r>
            <a:r>
              <a:rPr lang="es-ES" sz="2800" dirty="0">
                <a:latin typeface="Arial Unicode MS" pitchFamily="34" charset="-128"/>
              </a:rPr>
              <a:t> </a:t>
            </a:r>
            <a:r>
              <a:rPr lang="es-ES" sz="2800" dirty="0" err="1">
                <a:latin typeface="Arial Unicode MS" pitchFamily="34" charset="-128"/>
              </a:rPr>
              <a:t>huts</a:t>
            </a:r>
            <a:r>
              <a:rPr lang="es-ES" sz="2800" dirty="0">
                <a:latin typeface="Arial Unicode MS" pitchFamily="34" charset="-128"/>
              </a:rPr>
              <a:t> </a:t>
            </a:r>
            <a:r>
              <a:rPr lang="es-ES" sz="2800" dirty="0" err="1" smtClean="0">
                <a:latin typeface="Arial Unicode MS" pitchFamily="34" charset="-128"/>
              </a:rPr>
              <a:t>egiterakoan</a:t>
            </a:r>
            <a:r>
              <a:rPr lang="es-ES" sz="2800" dirty="0" smtClean="0">
                <a:latin typeface="Arial Unicode MS" pitchFamily="34" charset="-128"/>
              </a:rPr>
              <a:t> </a:t>
            </a:r>
            <a:r>
              <a:rPr lang="es-ES" sz="2800" dirty="0" err="1" smtClean="0">
                <a:latin typeface="Arial Unicode MS" pitchFamily="34" charset="-128"/>
              </a:rPr>
              <a:t>erabili</a:t>
            </a:r>
            <a:r>
              <a:rPr lang="es-ES" sz="2800" dirty="0" smtClean="0">
                <a:latin typeface="Arial Unicode MS" pitchFamily="34" charset="-128"/>
              </a:rPr>
              <a:t> </a:t>
            </a:r>
            <a:r>
              <a:rPr lang="es-ES" sz="2800" dirty="0" err="1">
                <a:latin typeface="Arial Unicode MS" pitchFamily="34" charset="-128"/>
              </a:rPr>
              <a:t>beharko</a:t>
            </a:r>
            <a:r>
              <a:rPr lang="es-ES" sz="2800" dirty="0">
                <a:latin typeface="Arial Unicode MS" pitchFamily="34" charset="-128"/>
              </a:rPr>
              <a:t> </a:t>
            </a:r>
            <a:r>
              <a:rPr lang="es-ES" sz="2800" dirty="0" err="1">
                <a:latin typeface="Arial Unicode MS" pitchFamily="34" charset="-128"/>
              </a:rPr>
              <a:t>lirateke</a:t>
            </a:r>
            <a:r>
              <a:rPr lang="es-ES" sz="2800" dirty="0">
                <a:latin typeface="Arial Unicode MS" pitchFamily="34" charset="-128"/>
              </a:rPr>
              <a:t>, </a:t>
            </a:r>
            <a:r>
              <a:rPr lang="es-ES" sz="2800" dirty="0" err="1">
                <a:latin typeface="Arial Unicode MS" pitchFamily="34" charset="-128"/>
              </a:rPr>
              <a:t>betiere</a:t>
            </a:r>
            <a:r>
              <a:rPr lang="es-ES" sz="2800" dirty="0">
                <a:latin typeface="Arial Unicode MS" pitchFamily="34" charset="-128"/>
              </a:rPr>
              <a:t> </a:t>
            </a:r>
            <a:r>
              <a:rPr lang="es-ES" sz="2800" dirty="0" err="1">
                <a:latin typeface="Arial Unicode MS" pitchFamily="34" charset="-128"/>
              </a:rPr>
              <a:t>dosiak</a:t>
            </a:r>
            <a:r>
              <a:rPr lang="es-ES" sz="2800" dirty="0">
                <a:latin typeface="Arial Unicode MS" pitchFamily="34" charset="-128"/>
              </a:rPr>
              <a:t> </a:t>
            </a:r>
            <a:r>
              <a:rPr lang="es-ES" sz="2800" dirty="0" smtClean="0">
                <a:latin typeface="Arial Unicode MS" pitchFamily="34" charset="-128"/>
              </a:rPr>
              <a:t>eta </a:t>
            </a:r>
            <a:r>
              <a:rPr lang="es-ES" sz="2800" dirty="0" err="1" smtClean="0">
                <a:latin typeface="Arial Unicode MS" pitchFamily="34" charset="-128"/>
              </a:rPr>
              <a:t>maiztasuna</a:t>
            </a:r>
            <a:r>
              <a:rPr lang="es-ES" sz="2800" dirty="0" smtClean="0">
                <a:latin typeface="Arial Unicode MS" pitchFamily="34" charset="-128"/>
              </a:rPr>
              <a:t> </a:t>
            </a:r>
            <a:r>
              <a:rPr lang="es-ES" sz="2800" dirty="0" err="1" smtClean="0">
                <a:latin typeface="Arial Unicode MS" pitchFamily="34" charset="-128"/>
              </a:rPr>
              <a:t>txikituta</a:t>
            </a:r>
            <a:r>
              <a:rPr lang="es-ES" sz="2800" dirty="0" smtClean="0">
                <a:latin typeface="Arial Unicode MS" pitchFamily="34" charset="-128"/>
              </a:rPr>
              <a:t> </a:t>
            </a:r>
            <a:r>
              <a:rPr lang="es-ES" sz="2800" dirty="0">
                <a:latin typeface="Arial Unicode MS" pitchFamily="34" charset="-128"/>
              </a:rPr>
              <a:t>eta </a:t>
            </a:r>
            <a:r>
              <a:rPr lang="es-ES" sz="2800" dirty="0" err="1" smtClean="0">
                <a:latin typeface="Arial Unicode MS" pitchFamily="34" charset="-128"/>
              </a:rPr>
              <a:t>haren</a:t>
            </a:r>
            <a:r>
              <a:rPr lang="es-ES" sz="2800" dirty="0" smtClean="0">
                <a:latin typeface="Arial Unicode MS" pitchFamily="34" charset="-128"/>
              </a:rPr>
              <a:t> </a:t>
            </a:r>
            <a:r>
              <a:rPr lang="es-ES" sz="2800" dirty="0" err="1">
                <a:latin typeface="Arial Unicode MS" pitchFamily="34" charset="-128"/>
              </a:rPr>
              <a:t>ondorio</a:t>
            </a:r>
            <a:r>
              <a:rPr lang="es-ES" sz="2800" dirty="0">
                <a:latin typeface="Arial Unicode MS" pitchFamily="34" charset="-128"/>
              </a:rPr>
              <a:t> </a:t>
            </a:r>
            <a:r>
              <a:rPr lang="es-ES" sz="2800" dirty="0" err="1">
                <a:latin typeface="Arial Unicode MS" pitchFamily="34" charset="-128"/>
              </a:rPr>
              <a:t>kaltegarrien</a:t>
            </a:r>
            <a:r>
              <a:rPr lang="es-ES" sz="2800" dirty="0">
                <a:latin typeface="Arial Unicode MS" pitchFamily="34" charset="-128"/>
              </a:rPr>
              <a:t> </a:t>
            </a:r>
            <a:r>
              <a:rPr lang="es-ES" sz="2800" dirty="0" err="1">
                <a:latin typeface="Arial Unicode MS" pitchFamily="34" charset="-128"/>
              </a:rPr>
              <a:t>jarraipen</a:t>
            </a:r>
            <a:r>
              <a:rPr lang="es-ES" sz="2800" dirty="0">
                <a:latin typeface="Arial Unicode MS" pitchFamily="34" charset="-128"/>
              </a:rPr>
              <a:t> </a:t>
            </a:r>
            <a:r>
              <a:rPr lang="es-ES" sz="2800" dirty="0" err="1">
                <a:latin typeface="Arial Unicode MS" pitchFamily="34" charset="-128"/>
              </a:rPr>
              <a:t>estua</a:t>
            </a:r>
            <a:r>
              <a:rPr lang="es-ES" sz="2800" dirty="0">
                <a:latin typeface="Arial Unicode MS" pitchFamily="34" charset="-128"/>
              </a:rPr>
              <a:t> </a:t>
            </a:r>
            <a:r>
              <a:rPr lang="es-ES" sz="2800" dirty="0" err="1">
                <a:latin typeface="Arial Unicode MS" pitchFamily="34" charset="-128"/>
              </a:rPr>
              <a:t>eginez</a:t>
            </a:r>
            <a:r>
              <a:rPr lang="es-ES" sz="2800" dirty="0">
                <a:latin typeface="Arial Unicode MS" pitchFamily="34" charset="-128"/>
              </a:rPr>
              <a:t>. </a:t>
            </a:r>
            <a:r>
              <a:rPr lang="es-ES" sz="2800" dirty="0" err="1">
                <a:latin typeface="Arial Unicode MS" pitchFamily="34" charset="-128"/>
              </a:rPr>
              <a:t>Entzefalopatia</a:t>
            </a:r>
            <a:r>
              <a:rPr lang="es-ES" sz="2800" dirty="0">
                <a:latin typeface="Arial Unicode MS" pitchFamily="34" charset="-128"/>
              </a:rPr>
              <a:t> </a:t>
            </a:r>
            <a:r>
              <a:rPr lang="es-ES" sz="2800" dirty="0" err="1">
                <a:latin typeface="Arial Unicode MS" pitchFamily="34" charset="-128"/>
              </a:rPr>
              <a:t>agertzen</a:t>
            </a:r>
            <a:r>
              <a:rPr lang="es-ES" sz="2800" dirty="0">
                <a:latin typeface="Arial Unicode MS" pitchFamily="34" charset="-128"/>
              </a:rPr>
              <a:t> den </a:t>
            </a:r>
            <a:r>
              <a:rPr lang="es-ES" sz="2800" dirty="0" err="1" smtClean="0">
                <a:latin typeface="Arial Unicode MS" pitchFamily="34" charset="-128"/>
              </a:rPr>
              <a:t>zaindu</a:t>
            </a:r>
            <a:r>
              <a:rPr lang="es-ES" sz="2800" dirty="0" smtClean="0">
                <a:latin typeface="Arial Unicode MS" pitchFamily="34" charset="-128"/>
              </a:rPr>
              <a:t>.</a:t>
            </a:r>
            <a:endParaRPr lang="es-ES" sz="2800" dirty="0">
              <a:latin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96116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2915816" y="404664"/>
            <a:ext cx="3744416" cy="10081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353492" y="269776"/>
            <a:ext cx="8568952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lang="es-ES" sz="4400" kern="1200" dirty="0" smtClean="0">
                <a:solidFill>
                  <a:schemeClr val="tx2"/>
                </a:solidFill>
                <a:latin typeface="Arial Black" pitchFamily="34" charset="0"/>
                <a:ea typeface="+mn-ea"/>
                <a:cs typeface="+mn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s-ES" dirty="0" err="1" smtClean="0"/>
              <a:t>Funtsezko</a:t>
            </a:r>
            <a:r>
              <a:rPr lang="es-ES" dirty="0" smtClean="0"/>
              <a:t> </a:t>
            </a:r>
            <a:r>
              <a:rPr lang="es-ES" dirty="0" err="1" smtClean="0"/>
              <a:t>ideiak</a:t>
            </a:r>
            <a:r>
              <a:rPr lang="es-ES" dirty="0" smtClean="0"/>
              <a:t> (IV)</a:t>
            </a:r>
            <a:endParaRPr lang="es-ES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657473" y="1412775"/>
            <a:ext cx="8229600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chemeClr val="tx2">
                  <a:lumMod val="50000"/>
                </a:schemeClr>
              </a:buClr>
              <a:buFont typeface="Wingdings" pitchFamily="2" charset="2"/>
              <a:buChar char="ü"/>
            </a:pPr>
            <a:r>
              <a:rPr lang="es-ES" sz="2800" b="1" dirty="0" err="1">
                <a:solidFill>
                  <a:schemeClr val="tx2"/>
                </a:solidFill>
                <a:latin typeface="Arial Unicode MS" pitchFamily="34" charset="-128"/>
              </a:rPr>
              <a:t>Bentzodiazepinak</a:t>
            </a:r>
            <a:r>
              <a:rPr lang="es-ES" sz="2800" dirty="0">
                <a:latin typeface="Arial Unicode MS" pitchFamily="34" charset="-128"/>
              </a:rPr>
              <a:t> </a:t>
            </a:r>
            <a:r>
              <a:rPr lang="es-ES" sz="2800" dirty="0" err="1">
                <a:latin typeface="Arial Unicode MS" pitchFamily="34" charset="-128"/>
              </a:rPr>
              <a:t>behar</a:t>
            </a:r>
            <a:r>
              <a:rPr lang="es-ES" sz="2800" dirty="0">
                <a:latin typeface="Arial Unicode MS" pitchFamily="34" charset="-128"/>
              </a:rPr>
              <a:t> </a:t>
            </a:r>
            <a:r>
              <a:rPr lang="es-ES" sz="2800" dirty="0" err="1">
                <a:latin typeface="Arial Unicode MS" pitchFamily="34" charset="-128"/>
              </a:rPr>
              <a:t>dituzten</a:t>
            </a:r>
            <a:r>
              <a:rPr lang="es-ES" sz="2800" dirty="0">
                <a:latin typeface="Arial Unicode MS" pitchFamily="34" charset="-128"/>
              </a:rPr>
              <a:t> </a:t>
            </a:r>
            <a:r>
              <a:rPr lang="es-ES" sz="2800" dirty="0" err="1" smtClean="0">
                <a:latin typeface="Arial Unicode MS" pitchFamily="34" charset="-128"/>
              </a:rPr>
              <a:t>paziente</a:t>
            </a:r>
            <a:r>
              <a:rPr lang="es-ES" sz="2800" dirty="0" smtClean="0">
                <a:latin typeface="Arial Unicode MS" pitchFamily="34" charset="-128"/>
              </a:rPr>
              <a:t> </a:t>
            </a:r>
            <a:r>
              <a:rPr lang="es-ES" sz="2800" dirty="0" err="1" smtClean="0">
                <a:latin typeface="Arial Unicode MS" pitchFamily="34" charset="-128"/>
              </a:rPr>
              <a:t>zirrosikoetan</a:t>
            </a:r>
            <a:r>
              <a:rPr lang="es-ES" sz="2800" dirty="0" smtClean="0">
                <a:latin typeface="Arial Unicode MS" pitchFamily="34" charset="-128"/>
              </a:rPr>
              <a:t> </a:t>
            </a:r>
            <a:r>
              <a:rPr lang="es-ES" sz="2800" dirty="0" err="1">
                <a:latin typeface="Arial Unicode MS" pitchFamily="34" charset="-128"/>
              </a:rPr>
              <a:t>ekintza</a:t>
            </a:r>
            <a:r>
              <a:rPr lang="es-ES" sz="2800" dirty="0">
                <a:latin typeface="Arial Unicode MS" pitchFamily="34" charset="-128"/>
              </a:rPr>
              <a:t> </a:t>
            </a:r>
            <a:r>
              <a:rPr lang="es-ES" sz="2800" dirty="0" err="1">
                <a:latin typeface="Arial Unicode MS" pitchFamily="34" charset="-128"/>
              </a:rPr>
              <a:t>labur-ertainekoak</a:t>
            </a:r>
            <a:r>
              <a:rPr lang="es-ES" sz="2800" dirty="0">
                <a:latin typeface="Arial Unicode MS" pitchFamily="34" charset="-128"/>
              </a:rPr>
              <a:t> </a:t>
            </a:r>
            <a:r>
              <a:rPr lang="es-ES" sz="2800" dirty="0" err="1">
                <a:latin typeface="Arial Unicode MS" pitchFamily="34" charset="-128"/>
              </a:rPr>
              <a:t>erabili</a:t>
            </a:r>
            <a:r>
              <a:rPr lang="es-ES" sz="2800" dirty="0">
                <a:latin typeface="Arial Unicode MS" pitchFamily="34" charset="-128"/>
              </a:rPr>
              <a:t> </a:t>
            </a:r>
            <a:r>
              <a:rPr lang="es-ES" sz="2800" dirty="0" err="1">
                <a:latin typeface="Arial Unicode MS" pitchFamily="34" charset="-128"/>
              </a:rPr>
              <a:t>behar</a:t>
            </a:r>
            <a:r>
              <a:rPr lang="es-ES" sz="2800" dirty="0">
                <a:latin typeface="Arial Unicode MS" pitchFamily="34" charset="-128"/>
              </a:rPr>
              <a:t> </a:t>
            </a:r>
            <a:r>
              <a:rPr lang="es-ES" sz="2800" dirty="0" err="1">
                <a:latin typeface="Arial Unicode MS" pitchFamily="34" charset="-128"/>
              </a:rPr>
              <a:t>dira</a:t>
            </a:r>
            <a:r>
              <a:rPr lang="es-ES" sz="2800" dirty="0">
                <a:latin typeface="Arial Unicode MS" pitchFamily="34" charset="-128"/>
              </a:rPr>
              <a:t>, </a:t>
            </a:r>
            <a:r>
              <a:rPr lang="es-ES" sz="2800" dirty="0" err="1">
                <a:latin typeface="Arial Unicode MS" pitchFamily="34" charset="-128"/>
              </a:rPr>
              <a:t>adibidez</a:t>
            </a:r>
            <a:r>
              <a:rPr lang="es-ES" sz="2800" dirty="0">
                <a:latin typeface="Arial Unicode MS" pitchFamily="34" charset="-128"/>
              </a:rPr>
              <a:t>, </a:t>
            </a:r>
            <a:r>
              <a:rPr lang="es-ES" sz="2800" b="1" dirty="0" err="1">
                <a:solidFill>
                  <a:schemeClr val="tx2"/>
                </a:solidFill>
                <a:latin typeface="Arial Unicode MS" pitchFamily="34" charset="-128"/>
              </a:rPr>
              <a:t>lorazepam</a:t>
            </a:r>
            <a:r>
              <a:rPr lang="es-ES" sz="2800" dirty="0" smtClean="0">
                <a:latin typeface="Arial Unicode MS" pitchFamily="34" charset="-128"/>
              </a:rPr>
              <a:t>. </a:t>
            </a:r>
            <a:r>
              <a:rPr lang="es-ES" sz="2800" dirty="0">
                <a:latin typeface="Arial Unicode MS" pitchFamily="34" charset="-128"/>
              </a:rPr>
              <a:t>Ez </a:t>
            </a:r>
            <a:r>
              <a:rPr lang="es-ES" sz="2800" dirty="0" err="1">
                <a:latin typeface="Arial Unicode MS" pitchFamily="34" charset="-128"/>
              </a:rPr>
              <a:t>erabili</a:t>
            </a:r>
            <a:r>
              <a:rPr lang="es-ES" sz="2800" dirty="0">
                <a:latin typeface="Arial Unicode MS" pitchFamily="34" charset="-128"/>
              </a:rPr>
              <a:t> </a:t>
            </a:r>
            <a:r>
              <a:rPr lang="es-ES" sz="2800" dirty="0" err="1">
                <a:latin typeface="Arial Unicode MS" pitchFamily="34" charset="-128"/>
              </a:rPr>
              <a:t>gibeleko</a:t>
            </a:r>
            <a:r>
              <a:rPr lang="es-ES" sz="2800" dirty="0">
                <a:latin typeface="Arial Unicode MS" pitchFamily="34" charset="-128"/>
              </a:rPr>
              <a:t> </a:t>
            </a:r>
            <a:r>
              <a:rPr lang="es-ES" sz="2800" dirty="0" err="1">
                <a:latin typeface="Arial Unicode MS" pitchFamily="34" charset="-128"/>
              </a:rPr>
              <a:t>entzefalopatia</a:t>
            </a:r>
            <a:r>
              <a:rPr lang="es-ES" sz="2800" dirty="0">
                <a:latin typeface="Arial Unicode MS" pitchFamily="34" charset="-128"/>
              </a:rPr>
              <a:t> </a:t>
            </a:r>
            <a:r>
              <a:rPr lang="es-ES" sz="2800" dirty="0" err="1" smtClean="0">
                <a:latin typeface="Arial Unicode MS" pitchFamily="34" charset="-128"/>
              </a:rPr>
              <a:t>kasuan</a:t>
            </a:r>
            <a:r>
              <a:rPr lang="es-ES" sz="2800" dirty="0" smtClean="0">
                <a:latin typeface="Arial Unicode MS" pitchFamily="34" charset="-128"/>
              </a:rPr>
              <a:t>.</a:t>
            </a:r>
          </a:p>
          <a:p>
            <a:pPr>
              <a:buClr>
                <a:schemeClr val="tx2">
                  <a:lumMod val="50000"/>
                </a:schemeClr>
              </a:buClr>
              <a:buFont typeface="Wingdings" pitchFamily="2" charset="2"/>
              <a:buChar char="ü"/>
            </a:pPr>
            <a:r>
              <a:rPr lang="es-ES" sz="2800" dirty="0" err="1">
                <a:latin typeface="Arial Unicode MS" pitchFamily="34" charset="-128"/>
              </a:rPr>
              <a:t>Beharrezkoa</a:t>
            </a:r>
            <a:r>
              <a:rPr lang="es-ES" sz="2800" dirty="0">
                <a:latin typeface="Arial Unicode MS" pitchFamily="34" charset="-128"/>
              </a:rPr>
              <a:t> da </a:t>
            </a:r>
            <a:r>
              <a:rPr lang="es-ES" sz="2800" dirty="0" err="1">
                <a:latin typeface="Arial Unicode MS" pitchFamily="34" charset="-128"/>
              </a:rPr>
              <a:t>PBIen</a:t>
            </a:r>
            <a:r>
              <a:rPr lang="es-ES" sz="2800" dirty="0">
                <a:latin typeface="Arial Unicode MS" pitchFamily="34" charset="-128"/>
              </a:rPr>
              <a:t> </a:t>
            </a:r>
            <a:r>
              <a:rPr lang="es-ES" sz="2800" dirty="0" err="1">
                <a:latin typeface="Arial Unicode MS" pitchFamily="34" charset="-128"/>
              </a:rPr>
              <a:t>erabilera</a:t>
            </a:r>
            <a:r>
              <a:rPr lang="es-ES" sz="2800" dirty="0">
                <a:latin typeface="Arial Unicode MS" pitchFamily="34" charset="-128"/>
              </a:rPr>
              <a:t> </a:t>
            </a:r>
            <a:r>
              <a:rPr lang="es-ES" sz="2800" dirty="0" err="1">
                <a:latin typeface="Arial Unicode MS" pitchFamily="34" charset="-128"/>
              </a:rPr>
              <a:t>argi</a:t>
            </a:r>
            <a:r>
              <a:rPr lang="es-ES" sz="2800" dirty="0">
                <a:latin typeface="Arial Unicode MS" pitchFamily="34" charset="-128"/>
              </a:rPr>
              <a:t> </a:t>
            </a:r>
            <a:r>
              <a:rPr lang="es-ES" sz="2800" dirty="0" err="1">
                <a:latin typeface="Arial Unicode MS" pitchFamily="34" charset="-128"/>
              </a:rPr>
              <a:t>indikatuta</a:t>
            </a:r>
            <a:r>
              <a:rPr lang="es-ES" sz="2800" dirty="0">
                <a:latin typeface="Arial Unicode MS" pitchFamily="34" charset="-128"/>
              </a:rPr>
              <a:t> </a:t>
            </a:r>
            <a:r>
              <a:rPr lang="es-ES" sz="2800" dirty="0" err="1">
                <a:latin typeface="Arial Unicode MS" pitchFamily="34" charset="-128"/>
              </a:rPr>
              <a:t>dagoela</a:t>
            </a:r>
            <a:r>
              <a:rPr lang="es-ES" sz="2800" dirty="0">
                <a:latin typeface="Arial Unicode MS" pitchFamily="34" charset="-128"/>
              </a:rPr>
              <a:t> </a:t>
            </a:r>
            <a:r>
              <a:rPr lang="es-ES" sz="2800" dirty="0" err="1">
                <a:latin typeface="Arial Unicode MS" pitchFamily="34" charset="-128"/>
              </a:rPr>
              <a:t>ziurtatzea</a:t>
            </a:r>
            <a:r>
              <a:rPr lang="es-ES" sz="2800" dirty="0">
                <a:latin typeface="Arial Unicode MS" pitchFamily="34" charset="-128"/>
              </a:rPr>
              <a:t> </a:t>
            </a:r>
            <a:r>
              <a:rPr lang="es-ES" sz="2800" dirty="0" err="1">
                <a:latin typeface="Arial Unicode MS" pitchFamily="34" charset="-128"/>
              </a:rPr>
              <a:t>zirrosia</a:t>
            </a:r>
            <a:r>
              <a:rPr lang="es-ES" sz="2800" dirty="0">
                <a:latin typeface="Arial Unicode MS" pitchFamily="34" charset="-128"/>
              </a:rPr>
              <a:t> </a:t>
            </a:r>
            <a:r>
              <a:rPr lang="es-ES" sz="2800" dirty="0" err="1">
                <a:latin typeface="Arial Unicode MS" pitchFamily="34" charset="-128"/>
              </a:rPr>
              <a:t>duten</a:t>
            </a:r>
            <a:r>
              <a:rPr lang="es-ES" sz="2800" dirty="0">
                <a:latin typeface="Arial Unicode MS" pitchFamily="34" charset="-128"/>
              </a:rPr>
              <a:t> </a:t>
            </a:r>
            <a:r>
              <a:rPr lang="es-ES" sz="2800" dirty="0" err="1">
                <a:latin typeface="Arial Unicode MS" pitchFamily="34" charset="-128"/>
              </a:rPr>
              <a:t>pazienteetan</a:t>
            </a:r>
            <a:r>
              <a:rPr lang="es-ES" sz="2800" dirty="0">
                <a:latin typeface="Arial Unicode MS" pitchFamily="34" charset="-128"/>
              </a:rPr>
              <a:t>, </a:t>
            </a:r>
            <a:r>
              <a:rPr lang="es-ES" sz="2800" dirty="0" err="1">
                <a:latin typeface="Arial Unicode MS" pitchFamily="34" charset="-128"/>
              </a:rPr>
              <a:t>berezko</a:t>
            </a:r>
            <a:r>
              <a:rPr lang="es-ES" sz="2800" dirty="0">
                <a:latin typeface="Arial Unicode MS" pitchFamily="34" charset="-128"/>
              </a:rPr>
              <a:t> peritonitis </a:t>
            </a:r>
            <a:r>
              <a:rPr lang="es-ES" sz="2800" dirty="0" err="1">
                <a:latin typeface="Arial Unicode MS" pitchFamily="34" charset="-128"/>
              </a:rPr>
              <a:t>bakterianoa</a:t>
            </a:r>
            <a:r>
              <a:rPr lang="es-ES" sz="2800" dirty="0">
                <a:latin typeface="Arial Unicode MS" pitchFamily="34" charset="-128"/>
              </a:rPr>
              <a:t> </a:t>
            </a:r>
            <a:r>
              <a:rPr lang="es-ES" sz="2800" dirty="0" err="1" smtClean="0">
                <a:latin typeface="Arial Unicode MS" pitchFamily="34" charset="-128"/>
              </a:rPr>
              <a:t>izateko</a:t>
            </a:r>
            <a:r>
              <a:rPr lang="es-ES" sz="2800" dirty="0" smtClean="0">
                <a:latin typeface="Arial Unicode MS" pitchFamily="34" charset="-128"/>
              </a:rPr>
              <a:t> </a:t>
            </a:r>
            <a:r>
              <a:rPr lang="es-ES" sz="2800" dirty="0" err="1">
                <a:latin typeface="Arial Unicode MS" pitchFamily="34" charset="-128"/>
              </a:rPr>
              <a:t>arriskua</a:t>
            </a:r>
            <a:r>
              <a:rPr lang="es-ES" sz="2800" dirty="0">
                <a:latin typeface="Arial Unicode MS" pitchFamily="34" charset="-128"/>
              </a:rPr>
              <a:t> </a:t>
            </a:r>
            <a:r>
              <a:rPr lang="es-ES" sz="2800" dirty="0" err="1">
                <a:latin typeface="Arial Unicode MS" pitchFamily="34" charset="-128"/>
              </a:rPr>
              <a:t>handitzen</a:t>
            </a:r>
            <a:r>
              <a:rPr lang="es-ES" sz="2800" dirty="0">
                <a:latin typeface="Arial Unicode MS" pitchFamily="34" charset="-128"/>
              </a:rPr>
              <a:t> </a:t>
            </a:r>
            <a:r>
              <a:rPr lang="es-ES" sz="2800" dirty="0" err="1" smtClean="0">
                <a:latin typeface="Arial Unicode MS" pitchFamily="34" charset="-128"/>
              </a:rPr>
              <a:t>baitute</a:t>
            </a:r>
            <a:r>
              <a:rPr lang="es-ES" sz="2800" dirty="0" smtClean="0">
                <a:latin typeface="Arial Unicode MS" pitchFamily="34" charset="-128"/>
              </a:rPr>
              <a:t>. </a:t>
            </a:r>
            <a:endParaRPr lang="es-ES" sz="2800" dirty="0">
              <a:latin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96116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s-ES" sz="3600" dirty="0" err="1" smtClean="0">
                <a:solidFill>
                  <a:schemeClr val="tx2"/>
                </a:solidFill>
                <a:latin typeface="Arial Black" pitchFamily="34" charset="0"/>
              </a:rPr>
              <a:t>Informazio</a:t>
            </a:r>
            <a:r>
              <a:rPr lang="es-ES" sz="3600" dirty="0" smtClean="0">
                <a:solidFill>
                  <a:schemeClr val="tx2"/>
                </a:solidFill>
                <a:latin typeface="Arial Black" pitchFamily="34" charset="0"/>
              </a:rPr>
              <a:t> </a:t>
            </a:r>
            <a:r>
              <a:rPr lang="es-ES" sz="3600" dirty="0" err="1" smtClean="0">
                <a:solidFill>
                  <a:schemeClr val="tx2"/>
                </a:solidFill>
                <a:latin typeface="Arial Black" pitchFamily="34" charset="0"/>
              </a:rPr>
              <a:t>gehiago</a:t>
            </a:r>
            <a:r>
              <a:rPr lang="es-ES" sz="3600" dirty="0" smtClean="0">
                <a:solidFill>
                  <a:schemeClr val="tx2"/>
                </a:solidFill>
                <a:latin typeface="Arial Black" pitchFamily="34" charset="0"/>
              </a:rPr>
              <a:t> eta </a:t>
            </a:r>
            <a:r>
              <a:rPr lang="es-ES" sz="3600" dirty="0" err="1" smtClean="0">
                <a:solidFill>
                  <a:schemeClr val="tx2"/>
                </a:solidFill>
                <a:latin typeface="Arial Black" pitchFamily="34" charset="0"/>
              </a:rPr>
              <a:t>bibliografia</a:t>
            </a:r>
            <a:r>
              <a:rPr lang="es-ES" sz="3600" dirty="0" smtClean="0">
                <a:solidFill>
                  <a:schemeClr val="tx2"/>
                </a:solidFill>
                <a:latin typeface="Arial Black" pitchFamily="34" charset="0"/>
              </a:rPr>
              <a:t>…</a:t>
            </a:r>
            <a:endParaRPr lang="es-ES" sz="3600" dirty="0">
              <a:solidFill>
                <a:schemeClr val="tx2"/>
              </a:solidFill>
              <a:latin typeface="Arial Black" pitchFamily="34" charset="0"/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4294967295"/>
            <p:custDataLst>
              <p:tags r:id="rId3"/>
            </p:custDataLst>
          </p:nvPr>
        </p:nvSpPr>
        <p:spPr bwMode="auto">
          <a:xfrm>
            <a:off x="684213" y="1628775"/>
            <a:ext cx="4535487" cy="411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s-ES_tradnl" sz="2800" b="1" dirty="0">
                <a:latin typeface="Arial Unicode MS" pitchFamily="34" charset="-128"/>
                <a:hlinkClick r:id="rId7"/>
              </a:rPr>
              <a:t>INFAC </a:t>
            </a:r>
            <a:r>
              <a:rPr lang="es-ES_tradnl" sz="2800" b="1" dirty="0" smtClean="0">
                <a:latin typeface="Arial Unicode MS" pitchFamily="34" charset="-128"/>
                <a:hlinkClick r:id="rId7"/>
              </a:rPr>
              <a:t> LIB 25; </a:t>
            </a:r>
            <a:r>
              <a:rPr lang="es-ES_tradnl" sz="2800" b="1" dirty="0" err="1" smtClean="0">
                <a:latin typeface="Arial Unicode MS" pitchFamily="34" charset="-128"/>
                <a:hlinkClick r:id="rId7"/>
              </a:rPr>
              <a:t>Zk</a:t>
            </a:r>
            <a:r>
              <a:rPr lang="es-ES_tradnl" sz="2800" b="1" dirty="0" smtClean="0">
                <a:latin typeface="Arial Unicode MS" pitchFamily="34" charset="-128"/>
                <a:hlinkClick r:id="rId7"/>
              </a:rPr>
              <a:t>. 6</a:t>
            </a:r>
            <a:endParaRPr lang="es-ES_tradnl" sz="2800" b="1" dirty="0">
              <a:latin typeface="Arial Unicode MS" pitchFamily="34" charset="-128"/>
            </a:endParaRPr>
          </a:p>
          <a:p>
            <a:pPr>
              <a:buFontTx/>
              <a:buNone/>
            </a:pPr>
            <a:endParaRPr lang="es-ES_tradnl" sz="2800" b="1" dirty="0" smtClean="0"/>
          </a:p>
          <a:p>
            <a:endParaRPr lang="es-ES" sz="2800" b="1" dirty="0" smtClean="0"/>
          </a:p>
        </p:txBody>
      </p:sp>
      <p:grpSp>
        <p:nvGrpSpPr>
          <p:cNvPr id="21508" name="Group 7"/>
          <p:cNvGrpSpPr>
            <a:grpSpLocks/>
          </p:cNvGrpSpPr>
          <p:nvPr/>
        </p:nvGrpSpPr>
        <p:grpSpPr bwMode="auto">
          <a:xfrm>
            <a:off x="5869266" y="2413000"/>
            <a:ext cx="3168650" cy="3065462"/>
            <a:chOff x="3035" y="1570"/>
            <a:chExt cx="2204" cy="2158"/>
          </a:xfrm>
        </p:grpSpPr>
        <p:pic>
          <p:nvPicPr>
            <p:cNvPr id="21509" name="Picture 4"/>
            <p:cNvPicPr>
              <a:picLocks noChangeAspect="1" noChangeArrowheads="1"/>
            </p:cNvPicPr>
            <p:nvPr>
              <p:custDataLst>
                <p:tags r:id="rId4"/>
              </p:custDataLst>
            </p:nvPr>
          </p:nvPicPr>
          <p:blipFill>
            <a:blip r:embed="rId8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5010"/>
            <a:stretch>
              <a:fillRect/>
            </a:stretch>
          </p:blipFill>
          <p:spPr bwMode="auto">
            <a:xfrm>
              <a:off x="3035" y="1933"/>
              <a:ext cx="2126" cy="179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1510" name="Text Box 5"/>
            <p:cNvSpPr txBox="1">
              <a:spLocks noChangeArrowheads="1"/>
            </p:cNvSpPr>
            <p:nvPr/>
          </p:nvSpPr>
          <p:spPr bwMode="auto">
            <a:xfrm>
              <a:off x="3107" y="1570"/>
              <a:ext cx="2132" cy="32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s-ES" b="1" i="1" dirty="0" err="1">
                  <a:latin typeface="Verdana" pitchFamily="34" charset="0"/>
                </a:rPr>
                <a:t>Eskerrik</a:t>
              </a:r>
              <a:r>
                <a:rPr lang="es-ES" b="1" i="1" dirty="0">
                  <a:latin typeface="Verdana" pitchFamily="34" charset="0"/>
                </a:rPr>
                <a:t> </a:t>
              </a:r>
              <a:r>
                <a:rPr lang="es-ES" b="1" i="1" dirty="0" err="1">
                  <a:latin typeface="Verdana" pitchFamily="34" charset="0"/>
                </a:rPr>
                <a:t>asko</a:t>
              </a:r>
              <a:r>
                <a:rPr lang="es-ES" b="1" i="1" dirty="0">
                  <a:latin typeface="Verdana" pitchFamily="34" charset="0"/>
                </a:rPr>
                <a:t>!!</a:t>
              </a:r>
            </a:p>
          </p:txBody>
        </p:sp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es-ES" dirty="0" err="1" smtClean="0">
                <a:solidFill>
                  <a:schemeClr val="tx2"/>
                </a:solidFill>
                <a:latin typeface="Arial Black" pitchFamily="34" charset="0"/>
              </a:rPr>
              <a:t>Sarrera</a:t>
            </a:r>
            <a:r>
              <a:rPr lang="es-ES" dirty="0" smtClean="0">
                <a:solidFill>
                  <a:schemeClr val="tx2"/>
                </a:solidFill>
                <a:latin typeface="Arial Black" pitchFamily="34" charset="0"/>
              </a:rPr>
              <a:t> (I)</a:t>
            </a:r>
            <a:endParaRPr lang="es-ES" dirty="0">
              <a:solidFill>
                <a:schemeClr val="tx2"/>
              </a:solidFill>
              <a:latin typeface="Arial Black" pitchFamily="34" charset="0"/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4294967295"/>
          </p:nvPr>
        </p:nvSpPr>
        <p:spPr bwMode="auto">
          <a:xfrm>
            <a:off x="251520" y="980728"/>
            <a:ext cx="8568952" cy="4320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Clr>
                <a:schemeClr val="tx2">
                  <a:lumMod val="50000"/>
                </a:schemeClr>
              </a:buClr>
            </a:pPr>
            <a:r>
              <a:rPr lang="es-ES" sz="2000" dirty="0" err="1">
                <a:latin typeface="Arial Unicode MS" pitchFamily="34" charset="-128"/>
              </a:rPr>
              <a:t>Gibelak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funtsezko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zeregina</a:t>
            </a:r>
            <a:r>
              <a:rPr lang="es-ES" sz="2000" dirty="0">
                <a:latin typeface="Arial Unicode MS" pitchFamily="34" charset="-128"/>
              </a:rPr>
              <a:t> du </a:t>
            </a:r>
            <a:r>
              <a:rPr lang="es-ES" sz="2000" dirty="0" err="1">
                <a:latin typeface="Arial Unicode MS" pitchFamily="34" charset="-128"/>
              </a:rPr>
              <a:t>sendagai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 smtClean="0">
                <a:latin typeface="Arial Unicode MS" pitchFamily="34" charset="-128"/>
              </a:rPr>
              <a:t>gehienen</a:t>
            </a:r>
            <a:r>
              <a:rPr lang="es-ES" sz="2000" dirty="0" smtClean="0">
                <a:latin typeface="Arial Unicode MS" pitchFamily="34" charset="-128"/>
              </a:rPr>
              <a:t> </a:t>
            </a:r>
            <a:r>
              <a:rPr lang="es-ES" sz="2000" dirty="0" err="1" smtClean="0">
                <a:latin typeface="Arial Unicode MS" pitchFamily="34" charset="-128"/>
              </a:rPr>
              <a:t>metabolismoan</a:t>
            </a:r>
            <a:r>
              <a:rPr lang="es-ES" sz="2000" dirty="0" smtClean="0">
                <a:latin typeface="Arial Unicode MS" pitchFamily="34" charset="-128"/>
              </a:rPr>
              <a:t>.</a:t>
            </a:r>
          </a:p>
          <a:p>
            <a:pPr>
              <a:buClr>
                <a:schemeClr val="tx2">
                  <a:lumMod val="50000"/>
                </a:schemeClr>
              </a:buClr>
            </a:pPr>
            <a:r>
              <a:rPr lang="es-ES" sz="2000" dirty="0" err="1">
                <a:latin typeface="Arial Unicode MS" pitchFamily="34" charset="-128"/>
              </a:rPr>
              <a:t>Gibeleko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erasanak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alterazioak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eragiten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ditu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farmakoen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kanporatze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aurresistemikoan</a:t>
            </a:r>
            <a:r>
              <a:rPr lang="es-ES" sz="2000" dirty="0">
                <a:latin typeface="Arial Unicode MS" pitchFamily="34" charset="-128"/>
              </a:rPr>
              <a:t>  eta </a:t>
            </a:r>
            <a:r>
              <a:rPr lang="es-ES" sz="2000" dirty="0" err="1">
                <a:latin typeface="Arial Unicode MS" pitchFamily="34" charset="-128"/>
              </a:rPr>
              <a:t>bioerabilgarritasunean</a:t>
            </a:r>
            <a:r>
              <a:rPr lang="es-ES" sz="2000" dirty="0">
                <a:latin typeface="Arial Unicode MS" pitchFamily="34" charset="-128"/>
              </a:rPr>
              <a:t>, eta </a:t>
            </a:r>
            <a:r>
              <a:rPr lang="es-ES" sz="2000" dirty="0" err="1">
                <a:latin typeface="Arial Unicode MS" pitchFamily="34" charset="-128"/>
              </a:rPr>
              <a:t>horrek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eragina</a:t>
            </a:r>
            <a:r>
              <a:rPr lang="es-ES" sz="2000" dirty="0">
                <a:latin typeface="Arial Unicode MS" pitchFamily="34" charset="-128"/>
              </a:rPr>
              <a:t> du, </a:t>
            </a:r>
            <a:r>
              <a:rPr lang="es-ES" sz="2000" dirty="0" err="1">
                <a:latin typeface="Arial Unicode MS" pitchFamily="34" charset="-128"/>
              </a:rPr>
              <a:t>noski</a:t>
            </a:r>
            <a:r>
              <a:rPr lang="es-ES" sz="2000" dirty="0">
                <a:latin typeface="Arial Unicode MS" pitchFamily="34" charset="-128"/>
              </a:rPr>
              <a:t>, </a:t>
            </a:r>
            <a:r>
              <a:rPr lang="es-ES" sz="2000" dirty="0" err="1">
                <a:latin typeface="Arial Unicode MS" pitchFamily="34" charset="-128"/>
              </a:rPr>
              <a:t>farmakoon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eraginkortasunean</a:t>
            </a:r>
            <a:r>
              <a:rPr lang="es-ES" sz="2000" dirty="0">
                <a:latin typeface="Arial Unicode MS" pitchFamily="34" charset="-128"/>
              </a:rPr>
              <a:t> eta </a:t>
            </a:r>
            <a:r>
              <a:rPr lang="es-ES" sz="2000" dirty="0" err="1" smtClean="0">
                <a:latin typeface="Arial Unicode MS" pitchFamily="34" charset="-128"/>
              </a:rPr>
              <a:t>toxikotasunean</a:t>
            </a:r>
            <a:r>
              <a:rPr lang="es-ES" sz="2000" dirty="0" smtClean="0">
                <a:latin typeface="Arial Unicode MS" pitchFamily="34" charset="-128"/>
              </a:rPr>
              <a:t>.</a:t>
            </a:r>
          </a:p>
          <a:p>
            <a:pPr>
              <a:buClr>
                <a:schemeClr val="tx2">
                  <a:lumMod val="50000"/>
                </a:schemeClr>
              </a:buClr>
            </a:pPr>
            <a:r>
              <a:rPr lang="es-ES" sz="2000" dirty="0" err="1">
                <a:latin typeface="Arial Unicode MS" pitchFamily="34" charset="-128"/>
              </a:rPr>
              <a:t>Beharrezkoa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dirudi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gibelaren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funtzionamendua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ebaluatzea</a:t>
            </a:r>
            <a:r>
              <a:rPr lang="es-ES" sz="2000" dirty="0">
                <a:latin typeface="Arial Unicode MS" pitchFamily="34" charset="-128"/>
              </a:rPr>
              <a:t>, </a:t>
            </a:r>
            <a:r>
              <a:rPr lang="es-ES" sz="2000" dirty="0" err="1">
                <a:latin typeface="Arial Unicode MS" pitchFamily="34" charset="-128"/>
              </a:rPr>
              <a:t>sendagaien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dosiak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behar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bezala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doitzeko</a:t>
            </a:r>
            <a:r>
              <a:rPr lang="es-ES" sz="2000" dirty="0">
                <a:latin typeface="Arial Unicode MS" pitchFamily="34" charset="-128"/>
              </a:rPr>
              <a:t>. Hala ere, </a:t>
            </a:r>
            <a:r>
              <a:rPr lang="es-ES" sz="2000" dirty="0" err="1">
                <a:latin typeface="Arial Unicode MS" pitchFamily="34" charset="-128"/>
              </a:rPr>
              <a:t>ez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dago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berariazko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informaziorik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sendagai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kopuru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handi</a:t>
            </a:r>
            <a:r>
              <a:rPr lang="es-ES" sz="2000" dirty="0">
                <a:latin typeface="Arial Unicode MS" pitchFamily="34" charset="-128"/>
              </a:rPr>
              <a:t> baten </a:t>
            </a:r>
            <a:r>
              <a:rPr lang="es-ES" sz="2000" dirty="0" err="1" smtClean="0">
                <a:latin typeface="Arial Unicode MS" pitchFamily="34" charset="-128"/>
              </a:rPr>
              <a:t>inguruan</a:t>
            </a:r>
            <a:r>
              <a:rPr lang="es-ES" sz="2000" dirty="0" smtClean="0">
                <a:latin typeface="Arial Unicode MS" pitchFamily="34" charset="-128"/>
              </a:rPr>
              <a:t>. </a:t>
            </a:r>
            <a:endParaRPr lang="es-ES" sz="2000" dirty="0">
              <a:latin typeface="Arial Unicode MS" pitchFamily="34" charset="-128"/>
            </a:endParaRPr>
          </a:p>
          <a:p>
            <a:pPr>
              <a:buClr>
                <a:schemeClr val="tx2">
                  <a:lumMod val="50000"/>
                </a:schemeClr>
              </a:buClr>
            </a:pPr>
            <a:r>
              <a:rPr lang="es-ES" sz="2000" dirty="0" err="1">
                <a:latin typeface="Arial Unicode MS" pitchFamily="34" charset="-128"/>
              </a:rPr>
              <a:t>Gibelaren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metabolismoaren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konplexutasuna</a:t>
            </a:r>
            <a:r>
              <a:rPr lang="es-ES" sz="2000" dirty="0">
                <a:latin typeface="Arial Unicode MS" pitchFamily="34" charset="-128"/>
              </a:rPr>
              <a:t> dela eta, </a:t>
            </a:r>
            <a:r>
              <a:rPr lang="es-ES" sz="2000" dirty="0" err="1">
                <a:latin typeface="Arial Unicode MS" pitchFamily="34" charset="-128"/>
              </a:rPr>
              <a:t>zailagoa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gertatzen</a:t>
            </a:r>
            <a:r>
              <a:rPr lang="es-ES" sz="2000" dirty="0">
                <a:latin typeface="Arial Unicode MS" pitchFamily="34" charset="-128"/>
              </a:rPr>
              <a:t> da </a:t>
            </a:r>
            <a:r>
              <a:rPr lang="es-ES" sz="2000" dirty="0" err="1">
                <a:latin typeface="Arial Unicode MS" pitchFamily="34" charset="-128"/>
              </a:rPr>
              <a:t>sendagai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batek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gibeleko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gutxiegitasun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 smtClean="0">
                <a:latin typeface="Arial Unicode MS" pitchFamily="34" charset="-128"/>
              </a:rPr>
              <a:t>kronikoa</a:t>
            </a:r>
            <a:r>
              <a:rPr lang="es-ES" sz="2000" dirty="0" smtClean="0">
                <a:latin typeface="Arial Unicode MS" pitchFamily="34" charset="-128"/>
              </a:rPr>
              <a:t> (GGK) </a:t>
            </a:r>
            <a:r>
              <a:rPr lang="es-ES" sz="2000" dirty="0" err="1">
                <a:latin typeface="Arial Unicode MS" pitchFamily="34" charset="-128"/>
              </a:rPr>
              <a:t>duen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paziente</a:t>
            </a:r>
            <a:r>
              <a:rPr lang="es-ES" sz="2000" dirty="0">
                <a:latin typeface="Arial Unicode MS" pitchFamily="34" charset="-128"/>
              </a:rPr>
              <a:t> batean </a:t>
            </a:r>
            <a:r>
              <a:rPr lang="es-ES" sz="2000" dirty="0" err="1">
                <a:latin typeface="Arial Unicode MS" pitchFamily="34" charset="-128"/>
              </a:rPr>
              <a:t>nola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jokatzen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duen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aurresateko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tresnak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garatzea</a:t>
            </a:r>
            <a:r>
              <a:rPr lang="es-ES" sz="2000" dirty="0">
                <a:latin typeface="Arial Unicode MS" pitchFamily="34" charset="-128"/>
              </a:rPr>
              <a:t> (</a:t>
            </a:r>
            <a:r>
              <a:rPr lang="es-ES" sz="2000" dirty="0" err="1">
                <a:latin typeface="Arial Unicode MS" pitchFamily="34" charset="-128"/>
              </a:rPr>
              <a:t>adibidez</a:t>
            </a:r>
            <a:r>
              <a:rPr lang="es-ES" sz="2000" dirty="0">
                <a:latin typeface="Arial Unicode MS" pitchFamily="34" charset="-128"/>
              </a:rPr>
              <a:t>, </a:t>
            </a:r>
            <a:r>
              <a:rPr lang="es-ES" sz="2000" dirty="0" err="1">
                <a:latin typeface="Arial Unicode MS" pitchFamily="34" charset="-128"/>
              </a:rPr>
              <a:t>giltzurrun-gutxiegitasun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kronikoan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glomerulu-iragazketaren</a:t>
            </a:r>
            <a:r>
              <a:rPr lang="es-ES" sz="2000" dirty="0">
                <a:latin typeface="Arial Unicode MS" pitchFamily="34" charset="-128"/>
              </a:rPr>
              <a:t> tasa – GFR – </a:t>
            </a:r>
            <a:r>
              <a:rPr lang="es-ES" sz="2000" dirty="0" err="1">
                <a:latin typeface="Arial Unicode MS" pitchFamily="34" charset="-128"/>
              </a:rPr>
              <a:t>erabiltzen</a:t>
            </a:r>
            <a:r>
              <a:rPr lang="es-ES" sz="2000" dirty="0">
                <a:latin typeface="Arial Unicode MS" pitchFamily="34" charset="-128"/>
              </a:rPr>
              <a:t>  da).</a:t>
            </a:r>
          </a:p>
          <a:p>
            <a:pPr>
              <a:buClr>
                <a:schemeClr val="tx2">
                  <a:lumMod val="50000"/>
                </a:schemeClr>
              </a:buClr>
            </a:pPr>
            <a:endParaRPr lang="es-ES" sz="2000" dirty="0">
              <a:latin typeface="Arial Unicode MS" pitchFamily="34" charset="-128"/>
            </a:endParaRPr>
          </a:p>
          <a:p>
            <a:pPr marL="0" indent="0">
              <a:buClr>
                <a:schemeClr val="tx2">
                  <a:lumMod val="50000"/>
                </a:schemeClr>
              </a:buClr>
              <a:buNone/>
            </a:pPr>
            <a:endParaRPr lang="es-ES" sz="2000" dirty="0">
              <a:latin typeface="Arial Unicode MS" pitchFamily="34" charset="-128"/>
            </a:endParaRPr>
          </a:p>
          <a:p>
            <a:pPr>
              <a:buFontTx/>
              <a:buNone/>
            </a:pPr>
            <a:endParaRPr lang="es-ES" sz="2000" dirty="0" smtClean="0"/>
          </a:p>
          <a:p>
            <a:endParaRPr lang="es-ES" sz="2000" dirty="0" smtClean="0"/>
          </a:p>
        </p:txBody>
      </p:sp>
    </p:spTree>
    <p:extLst>
      <p:ext uri="{BB962C8B-B14F-4D97-AF65-F5344CB8AC3E}">
        <p14:creationId xmlns:p14="http://schemas.microsoft.com/office/powerpoint/2010/main" val="555985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es-ES" dirty="0" err="1"/>
              <a:t>Sarrera</a:t>
            </a:r>
            <a:r>
              <a:rPr lang="es-ES" dirty="0"/>
              <a:t> </a:t>
            </a:r>
            <a:r>
              <a:rPr lang="es-ES" dirty="0" smtClean="0">
                <a:solidFill>
                  <a:schemeClr val="tx2"/>
                </a:solidFill>
                <a:latin typeface="Arial Black" pitchFamily="34" charset="0"/>
              </a:rPr>
              <a:t>(II)</a:t>
            </a:r>
            <a:endParaRPr lang="es-ES" dirty="0">
              <a:solidFill>
                <a:schemeClr val="tx2"/>
              </a:solidFill>
              <a:latin typeface="Arial Black" pitchFamily="34" charset="0"/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4294967295"/>
          </p:nvPr>
        </p:nvSpPr>
        <p:spPr bwMode="auto">
          <a:xfrm>
            <a:off x="251520" y="1196752"/>
            <a:ext cx="8712968" cy="5040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Clr>
                <a:schemeClr val="tx2">
                  <a:lumMod val="50000"/>
                </a:schemeClr>
              </a:buClr>
            </a:pPr>
            <a:r>
              <a:rPr lang="es-ES" sz="2000" dirty="0" err="1">
                <a:latin typeface="Arial Unicode MS" pitchFamily="34" charset="-128"/>
              </a:rPr>
              <a:t>Gibeleko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gutxiegitasun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 smtClean="0">
                <a:latin typeface="Arial Unicode MS" pitchFamily="34" charset="-128"/>
              </a:rPr>
              <a:t>kronikoan</a:t>
            </a:r>
            <a:r>
              <a:rPr lang="es-ES" sz="2000" dirty="0" smtClean="0">
                <a:latin typeface="Arial Unicode MS" pitchFamily="34" charset="-128"/>
              </a:rPr>
              <a:t> (GGK) </a:t>
            </a:r>
            <a:r>
              <a:rPr lang="es-ES" sz="2000" dirty="0" err="1">
                <a:latin typeface="Arial Unicode MS" pitchFamily="34" charset="-128"/>
              </a:rPr>
              <a:t>edo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zirrosian</a:t>
            </a:r>
            <a:r>
              <a:rPr lang="es-ES" sz="2000" dirty="0">
                <a:latin typeface="Arial Unicode MS" pitchFamily="34" charset="-128"/>
              </a:rPr>
              <a:t>, </a:t>
            </a:r>
            <a:r>
              <a:rPr lang="es-ES" sz="2000" dirty="0" err="1">
                <a:latin typeface="Arial Unicode MS" pitchFamily="34" charset="-128"/>
              </a:rPr>
              <a:t>Child-Pugh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sailkapena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erabiltzen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smtClean="0">
                <a:latin typeface="Arial Unicode MS" pitchFamily="34" charset="-128"/>
              </a:rPr>
              <a:t>da, </a:t>
            </a:r>
            <a:r>
              <a:rPr lang="es-ES" sz="2000" dirty="0" err="1">
                <a:latin typeface="Arial Unicode MS" pitchFamily="34" charset="-128"/>
              </a:rPr>
              <a:t>nahiz</a:t>
            </a:r>
            <a:r>
              <a:rPr lang="es-ES" sz="2000" dirty="0">
                <a:latin typeface="Arial Unicode MS" pitchFamily="34" charset="-128"/>
              </a:rPr>
              <a:t> eta </a:t>
            </a:r>
            <a:r>
              <a:rPr lang="es-ES" sz="2000" dirty="0" err="1">
                <a:latin typeface="Arial Unicode MS" pitchFamily="34" charset="-128"/>
              </a:rPr>
              <a:t>ez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duen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argitze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plasmatikoa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 smtClean="0">
                <a:latin typeface="Arial Unicode MS" pitchFamily="34" charset="-128"/>
              </a:rPr>
              <a:t>islatzen</a:t>
            </a:r>
            <a:r>
              <a:rPr lang="es-ES" sz="2000" dirty="0" smtClean="0">
                <a:latin typeface="Arial Unicode MS" pitchFamily="34" charset="-128"/>
              </a:rPr>
              <a:t>, </a:t>
            </a:r>
            <a:r>
              <a:rPr lang="es-ES" sz="2000" dirty="0" err="1" smtClean="0">
                <a:latin typeface="Arial Unicode MS" pitchFamily="34" charset="-128"/>
              </a:rPr>
              <a:t>pronostikoa</a:t>
            </a:r>
            <a:r>
              <a:rPr lang="es-ES" sz="2000" dirty="0" smtClean="0">
                <a:latin typeface="Arial Unicode MS" pitchFamily="34" charset="-128"/>
              </a:rPr>
              <a:t> </a:t>
            </a:r>
            <a:r>
              <a:rPr lang="es-ES" sz="2000" dirty="0" err="1" smtClean="0">
                <a:latin typeface="Arial Unicode MS" pitchFamily="34" charset="-128"/>
              </a:rPr>
              <a:t>baizik</a:t>
            </a:r>
            <a:r>
              <a:rPr lang="es-ES" sz="2000" dirty="0">
                <a:latin typeface="Arial Unicode MS" pitchFamily="34" charset="-128"/>
              </a:rPr>
              <a:t>. </a:t>
            </a:r>
            <a:r>
              <a:rPr lang="es-ES" sz="2000" dirty="0" err="1">
                <a:latin typeface="Arial Unicode MS" pitchFamily="34" charset="-128"/>
              </a:rPr>
              <a:t>indizearen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balioak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 smtClean="0">
                <a:latin typeface="Arial Unicode MS" pitchFamily="34" charset="-128"/>
              </a:rPr>
              <a:t>gibeleko</a:t>
            </a:r>
            <a:r>
              <a:rPr lang="es-ES" sz="2000" dirty="0" smtClean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erasan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kronikoaren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maila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adierazten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smtClean="0">
                <a:latin typeface="Arial Unicode MS" pitchFamily="34" charset="-128"/>
              </a:rPr>
              <a:t>du:</a:t>
            </a:r>
          </a:p>
          <a:p>
            <a:pPr lvl="1">
              <a:buClr>
                <a:schemeClr val="tx2">
                  <a:lumMod val="50000"/>
                </a:schemeClr>
              </a:buClr>
            </a:pPr>
            <a:r>
              <a:rPr lang="es-ES" sz="1500" dirty="0" smtClean="0">
                <a:latin typeface="Arial Unicode MS" pitchFamily="34" charset="-128"/>
              </a:rPr>
              <a:t>5-6 </a:t>
            </a:r>
            <a:r>
              <a:rPr lang="es-ES" sz="1500" dirty="0">
                <a:latin typeface="Arial Unicode MS" pitchFamily="34" charset="-128"/>
              </a:rPr>
              <a:t>A </a:t>
            </a:r>
            <a:r>
              <a:rPr lang="es-ES" sz="1500" dirty="0" err="1">
                <a:latin typeface="Arial Unicode MS" pitchFamily="34" charset="-128"/>
              </a:rPr>
              <a:t>maila</a:t>
            </a:r>
            <a:r>
              <a:rPr lang="es-ES" sz="1500" dirty="0">
                <a:latin typeface="Arial Unicode MS" pitchFamily="34" charset="-128"/>
              </a:rPr>
              <a:t> (</a:t>
            </a:r>
            <a:r>
              <a:rPr lang="es-ES" sz="1500" dirty="0" err="1">
                <a:latin typeface="Arial Unicode MS" pitchFamily="34" charset="-128"/>
              </a:rPr>
              <a:t>gaixotasun</a:t>
            </a:r>
            <a:r>
              <a:rPr lang="es-ES" sz="1500" dirty="0">
                <a:latin typeface="Arial Unicode MS" pitchFamily="34" charset="-128"/>
              </a:rPr>
              <a:t> </a:t>
            </a:r>
            <a:r>
              <a:rPr lang="es-ES" sz="1500" dirty="0" err="1">
                <a:latin typeface="Arial Unicode MS" pitchFamily="34" charset="-128"/>
              </a:rPr>
              <a:t>konpentsatua</a:t>
            </a:r>
            <a:r>
              <a:rPr lang="es-ES" sz="1500" dirty="0">
                <a:latin typeface="Arial Unicode MS" pitchFamily="34" charset="-128"/>
              </a:rPr>
              <a:t>)</a:t>
            </a:r>
          </a:p>
          <a:p>
            <a:pPr lvl="1">
              <a:buClr>
                <a:schemeClr val="tx2">
                  <a:lumMod val="50000"/>
                </a:schemeClr>
              </a:buClr>
            </a:pPr>
            <a:r>
              <a:rPr lang="es-ES" sz="1500" dirty="0" smtClean="0">
                <a:latin typeface="Arial Unicode MS" pitchFamily="34" charset="-128"/>
              </a:rPr>
              <a:t>7-9 </a:t>
            </a:r>
            <a:r>
              <a:rPr lang="es-ES" sz="1500" dirty="0">
                <a:latin typeface="Arial Unicode MS" pitchFamily="34" charset="-128"/>
              </a:rPr>
              <a:t>B </a:t>
            </a:r>
            <a:r>
              <a:rPr lang="es-ES" sz="1500" dirty="0" err="1">
                <a:latin typeface="Arial Unicode MS" pitchFamily="34" charset="-128"/>
              </a:rPr>
              <a:t>maila</a:t>
            </a:r>
            <a:r>
              <a:rPr lang="es-ES" sz="1500" dirty="0">
                <a:latin typeface="Arial Unicode MS" pitchFamily="34" charset="-128"/>
              </a:rPr>
              <a:t> (</a:t>
            </a:r>
            <a:r>
              <a:rPr lang="es-ES" sz="1500" dirty="0" err="1">
                <a:latin typeface="Arial Unicode MS" pitchFamily="34" charset="-128"/>
              </a:rPr>
              <a:t>erasan</a:t>
            </a:r>
            <a:r>
              <a:rPr lang="es-ES" sz="1500" dirty="0">
                <a:latin typeface="Arial Unicode MS" pitchFamily="34" charset="-128"/>
              </a:rPr>
              <a:t> </a:t>
            </a:r>
            <a:r>
              <a:rPr lang="es-ES" sz="1500" dirty="0" err="1">
                <a:latin typeface="Arial Unicode MS" pitchFamily="34" charset="-128"/>
              </a:rPr>
              <a:t>funtzional</a:t>
            </a:r>
            <a:r>
              <a:rPr lang="es-ES" sz="1500" dirty="0">
                <a:latin typeface="Arial Unicode MS" pitchFamily="34" charset="-128"/>
              </a:rPr>
              <a:t> </a:t>
            </a:r>
            <a:r>
              <a:rPr lang="es-ES" sz="1500" dirty="0" err="1">
                <a:latin typeface="Arial Unicode MS" pitchFamily="34" charset="-128"/>
              </a:rPr>
              <a:t>esanguratsua</a:t>
            </a:r>
            <a:r>
              <a:rPr lang="es-ES" sz="1500" dirty="0">
                <a:latin typeface="Arial Unicode MS" pitchFamily="34" charset="-128"/>
              </a:rPr>
              <a:t>)</a:t>
            </a:r>
          </a:p>
          <a:p>
            <a:pPr lvl="1">
              <a:buClr>
                <a:schemeClr val="tx2">
                  <a:lumMod val="50000"/>
                </a:schemeClr>
              </a:buClr>
            </a:pPr>
            <a:r>
              <a:rPr lang="es-ES" sz="1500" dirty="0" smtClean="0">
                <a:latin typeface="Arial Unicode MS" pitchFamily="34" charset="-128"/>
              </a:rPr>
              <a:t>10-15 </a:t>
            </a:r>
            <a:r>
              <a:rPr lang="es-ES" sz="1500" dirty="0">
                <a:latin typeface="Arial Unicode MS" pitchFamily="34" charset="-128"/>
              </a:rPr>
              <a:t>C </a:t>
            </a:r>
            <a:r>
              <a:rPr lang="es-ES" sz="1500" dirty="0" err="1">
                <a:latin typeface="Arial Unicode MS" pitchFamily="34" charset="-128"/>
              </a:rPr>
              <a:t>maila</a:t>
            </a:r>
            <a:r>
              <a:rPr lang="es-ES" sz="1500" dirty="0">
                <a:latin typeface="Arial Unicode MS" pitchFamily="34" charset="-128"/>
              </a:rPr>
              <a:t> (</a:t>
            </a:r>
            <a:r>
              <a:rPr lang="es-ES" sz="1500" dirty="0" err="1">
                <a:latin typeface="Arial Unicode MS" pitchFamily="34" charset="-128"/>
              </a:rPr>
              <a:t>gaixotasun</a:t>
            </a:r>
            <a:r>
              <a:rPr lang="es-ES" sz="1500" dirty="0">
                <a:latin typeface="Arial Unicode MS" pitchFamily="34" charset="-128"/>
              </a:rPr>
              <a:t> </a:t>
            </a:r>
            <a:r>
              <a:rPr lang="es-ES" sz="1500" dirty="0" err="1" smtClean="0">
                <a:latin typeface="Arial Unicode MS" pitchFamily="34" charset="-128"/>
              </a:rPr>
              <a:t>deskonpentsatua</a:t>
            </a:r>
            <a:r>
              <a:rPr lang="es-ES" sz="1500" dirty="0" smtClean="0">
                <a:latin typeface="Arial Unicode MS" pitchFamily="34" charset="-128"/>
              </a:rPr>
              <a:t>) </a:t>
            </a:r>
          </a:p>
          <a:p>
            <a:pPr>
              <a:buClr>
                <a:schemeClr val="tx2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es-ES" sz="2000" dirty="0" err="1">
                <a:latin typeface="Arial Unicode MS" pitchFamily="34" charset="-128"/>
              </a:rPr>
              <a:t>Gaixotasun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kroniko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ohikoenen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tratamenduan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erabilitako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farmako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gehienak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modu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seguruan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erabil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daitezke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zirrosiaren</a:t>
            </a:r>
            <a:r>
              <a:rPr lang="es-ES" sz="2000" dirty="0">
                <a:latin typeface="Arial Unicode MS" pitchFamily="34" charset="-128"/>
              </a:rPr>
              <a:t> fase </a:t>
            </a:r>
            <a:r>
              <a:rPr lang="es-ES" sz="2000" dirty="0" err="1" smtClean="0">
                <a:latin typeface="Arial Unicode MS" pitchFamily="34" charset="-128"/>
              </a:rPr>
              <a:t>konpentsatuan</a:t>
            </a:r>
            <a:r>
              <a:rPr lang="es-ES" sz="2000" dirty="0" smtClean="0">
                <a:latin typeface="Arial Unicode MS" pitchFamily="34" charset="-128"/>
              </a:rPr>
              <a:t>.</a:t>
            </a:r>
          </a:p>
          <a:p>
            <a:pPr>
              <a:buClr>
                <a:schemeClr val="tx2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es-ES" sz="2000" dirty="0" err="1" smtClean="0">
                <a:latin typeface="Arial Unicode MS" pitchFamily="34" charset="-128"/>
              </a:rPr>
              <a:t>Aitzitik</a:t>
            </a:r>
            <a:r>
              <a:rPr lang="es-ES" sz="2000" dirty="0" smtClean="0">
                <a:latin typeface="Arial Unicode MS" pitchFamily="34" charset="-128"/>
              </a:rPr>
              <a:t>, fase </a:t>
            </a:r>
            <a:r>
              <a:rPr lang="es-ES" sz="2000" dirty="0" err="1" smtClean="0">
                <a:latin typeface="Arial Unicode MS" pitchFamily="34" charset="-128"/>
              </a:rPr>
              <a:t>deskonpentsatuan</a:t>
            </a:r>
            <a:r>
              <a:rPr lang="es-ES" sz="2000" dirty="0" smtClean="0">
                <a:latin typeface="Arial Unicode MS" pitchFamily="34" charset="-128"/>
              </a:rPr>
              <a:t>, </a:t>
            </a:r>
            <a:r>
              <a:rPr lang="es-ES" sz="2000" dirty="0" err="1" smtClean="0">
                <a:latin typeface="Arial Unicode MS" pitchFamily="34" charset="-128"/>
              </a:rPr>
              <a:t>askotan</a:t>
            </a:r>
            <a:r>
              <a:rPr lang="es-ES" sz="2000" dirty="0">
                <a:latin typeface="Arial Unicode MS" pitchFamily="34" charset="-128"/>
              </a:rPr>
              <a:t>, </a:t>
            </a:r>
            <a:r>
              <a:rPr lang="es-ES" sz="2000" dirty="0" err="1">
                <a:latin typeface="Arial Unicode MS" pitchFamily="34" charset="-128"/>
              </a:rPr>
              <a:t>dosia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txikitzea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edo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medikamentua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emateko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maiztasuna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txikitzea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gomendatzea</a:t>
            </a:r>
            <a:r>
              <a:rPr lang="es-ES" sz="2000" dirty="0">
                <a:latin typeface="Arial Unicode MS" pitchFamily="34" charset="-128"/>
              </a:rPr>
              <a:t> da, </a:t>
            </a:r>
            <a:r>
              <a:rPr lang="es-ES" sz="2000" dirty="0" err="1">
                <a:latin typeface="Arial Unicode MS" pitchFamily="34" charset="-128"/>
              </a:rPr>
              <a:t>baita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farmako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jakin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batzuk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saihestea</a:t>
            </a:r>
            <a:r>
              <a:rPr lang="es-ES" sz="2000" dirty="0">
                <a:latin typeface="Arial Unicode MS" pitchFamily="34" charset="-128"/>
              </a:rPr>
              <a:t> ere, </a:t>
            </a:r>
            <a:r>
              <a:rPr lang="es-ES" sz="2000" dirty="0" err="1">
                <a:latin typeface="Arial Unicode MS" pitchFamily="34" charset="-128"/>
              </a:rPr>
              <a:t>bioerabilgarritasunean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egon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daitezkeen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aldaketak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direla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smtClean="0">
                <a:latin typeface="Arial Unicode MS" pitchFamily="34" charset="-128"/>
              </a:rPr>
              <a:t>eta. </a:t>
            </a:r>
            <a:endParaRPr lang="es-ES" sz="2200" dirty="0">
              <a:latin typeface="Arial Unicode MS" pitchFamily="34" charset="-128"/>
            </a:endParaRPr>
          </a:p>
          <a:p>
            <a:pPr>
              <a:buClr>
                <a:schemeClr val="tx2">
                  <a:lumMod val="50000"/>
                </a:schemeClr>
              </a:buClr>
            </a:pPr>
            <a:endParaRPr lang="es-ES" sz="2200" b="1" dirty="0">
              <a:latin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78972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-108520" y="0"/>
            <a:ext cx="9433048" cy="1152128"/>
          </a:xfrm>
        </p:spPr>
        <p:txBody>
          <a:bodyPr/>
          <a:lstStyle/>
          <a:p>
            <a:r>
              <a:rPr lang="es-ES" dirty="0" err="1" smtClean="0">
                <a:solidFill>
                  <a:schemeClr val="tx2"/>
                </a:solidFill>
                <a:latin typeface="Arial Black" pitchFamily="34" charset="0"/>
              </a:rPr>
              <a:t>Ohar</a:t>
            </a:r>
            <a:r>
              <a:rPr lang="es-ES" dirty="0" smtClean="0">
                <a:solidFill>
                  <a:schemeClr val="tx2"/>
                </a:solidFill>
                <a:latin typeface="Arial Black" pitchFamily="34" charset="0"/>
              </a:rPr>
              <a:t> </a:t>
            </a:r>
            <a:r>
              <a:rPr lang="es-ES" dirty="0" err="1" smtClean="0">
                <a:solidFill>
                  <a:schemeClr val="tx2"/>
                </a:solidFill>
                <a:latin typeface="Arial Black" pitchFamily="34" charset="0"/>
              </a:rPr>
              <a:t>orokorrak</a:t>
            </a:r>
            <a:endParaRPr lang="es-ES" sz="4000" dirty="0">
              <a:solidFill>
                <a:schemeClr val="tx2"/>
              </a:solidFill>
              <a:latin typeface="Arial Black" pitchFamily="34" charset="0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187276" y="952128"/>
            <a:ext cx="8712968" cy="4248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chemeClr val="tx2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es-ES" sz="2200" dirty="0" err="1" smtClean="0">
                <a:latin typeface="Arial Unicode MS" pitchFamily="34" charset="-128"/>
              </a:rPr>
              <a:t>Pazientea</a:t>
            </a:r>
            <a:r>
              <a:rPr lang="es-ES" sz="2200" dirty="0" smtClean="0">
                <a:latin typeface="Arial Unicode MS" pitchFamily="34" charset="-128"/>
              </a:rPr>
              <a:t> </a:t>
            </a:r>
            <a:r>
              <a:rPr lang="es-ES" sz="2200" dirty="0" err="1" smtClean="0">
                <a:latin typeface="Arial Unicode MS" pitchFamily="34" charset="-128"/>
              </a:rPr>
              <a:t>tratatzearen</a:t>
            </a:r>
            <a:r>
              <a:rPr lang="es-ES" sz="2200" dirty="0" smtClean="0">
                <a:latin typeface="Arial Unicode MS" pitchFamily="34" charset="-128"/>
              </a:rPr>
              <a:t> </a:t>
            </a:r>
            <a:r>
              <a:rPr lang="es-ES" sz="2200" dirty="0" err="1" smtClean="0">
                <a:latin typeface="Arial Unicode MS" pitchFamily="34" charset="-128"/>
              </a:rPr>
              <a:t>arriskuak</a:t>
            </a:r>
            <a:r>
              <a:rPr lang="es-ES" sz="2200" dirty="0" smtClean="0">
                <a:latin typeface="Arial Unicode MS" pitchFamily="34" charset="-128"/>
              </a:rPr>
              <a:t> </a:t>
            </a:r>
            <a:r>
              <a:rPr lang="es-ES" sz="2200" dirty="0">
                <a:latin typeface="Arial Unicode MS" pitchFamily="34" charset="-128"/>
              </a:rPr>
              <a:t>eta </a:t>
            </a:r>
            <a:r>
              <a:rPr lang="es-ES" sz="2200" dirty="0" err="1">
                <a:latin typeface="Arial Unicode MS" pitchFamily="34" charset="-128"/>
              </a:rPr>
              <a:t>onurak</a:t>
            </a:r>
            <a:r>
              <a:rPr lang="es-ES" sz="2200" dirty="0">
                <a:latin typeface="Arial Unicode MS" pitchFamily="34" charset="-128"/>
              </a:rPr>
              <a:t> </a:t>
            </a:r>
            <a:r>
              <a:rPr lang="es-ES" sz="2200" dirty="0" err="1">
                <a:latin typeface="Arial Unicode MS" pitchFamily="34" charset="-128"/>
              </a:rPr>
              <a:t>baloratu</a:t>
            </a:r>
            <a:r>
              <a:rPr lang="es-ES" sz="2200" dirty="0">
                <a:latin typeface="Arial Unicode MS" pitchFamily="34" charset="-128"/>
              </a:rPr>
              <a:t> </a:t>
            </a:r>
            <a:r>
              <a:rPr lang="es-ES" sz="2200" dirty="0" err="1">
                <a:latin typeface="Arial Unicode MS" pitchFamily="34" charset="-128"/>
              </a:rPr>
              <a:t>beharra</a:t>
            </a:r>
            <a:r>
              <a:rPr lang="es-ES" sz="2200" dirty="0">
                <a:latin typeface="Arial Unicode MS" pitchFamily="34" charset="-128"/>
              </a:rPr>
              <a:t> </a:t>
            </a:r>
            <a:r>
              <a:rPr lang="es-ES" sz="2200" dirty="0" err="1" smtClean="0">
                <a:latin typeface="Arial Unicode MS" pitchFamily="34" charset="-128"/>
              </a:rPr>
              <a:t>dago</a:t>
            </a:r>
            <a:r>
              <a:rPr lang="es-ES" sz="2200" dirty="0" smtClean="0">
                <a:latin typeface="Arial Unicode MS" pitchFamily="34" charset="-128"/>
              </a:rPr>
              <a:t>: </a:t>
            </a:r>
            <a:r>
              <a:rPr lang="es-ES" sz="2200" dirty="0" err="1" smtClean="0">
                <a:latin typeface="Arial Unicode MS" pitchFamily="34" charset="-128"/>
              </a:rPr>
              <a:t>tratatu</a:t>
            </a:r>
            <a:r>
              <a:rPr lang="es-ES" sz="2200" dirty="0" smtClean="0">
                <a:latin typeface="Arial Unicode MS" pitchFamily="34" charset="-128"/>
              </a:rPr>
              <a:t> </a:t>
            </a:r>
            <a:r>
              <a:rPr lang="es-ES" sz="2200" dirty="0" err="1">
                <a:latin typeface="Arial Unicode MS" pitchFamily="34" charset="-128"/>
              </a:rPr>
              <a:t>beharreko</a:t>
            </a:r>
            <a:r>
              <a:rPr lang="es-ES" sz="2200" dirty="0">
                <a:latin typeface="Arial Unicode MS" pitchFamily="34" charset="-128"/>
              </a:rPr>
              <a:t> </a:t>
            </a:r>
            <a:r>
              <a:rPr lang="es-ES" sz="2200" dirty="0" err="1">
                <a:latin typeface="Arial Unicode MS" pitchFamily="34" charset="-128"/>
              </a:rPr>
              <a:t>patologiaren</a:t>
            </a:r>
            <a:r>
              <a:rPr lang="es-ES" sz="2200" dirty="0">
                <a:latin typeface="Arial Unicode MS" pitchFamily="34" charset="-128"/>
              </a:rPr>
              <a:t> </a:t>
            </a:r>
            <a:r>
              <a:rPr lang="es-ES" sz="2200" dirty="0" err="1">
                <a:latin typeface="Arial Unicode MS" pitchFamily="34" charset="-128"/>
              </a:rPr>
              <a:t>larritasuna</a:t>
            </a:r>
            <a:r>
              <a:rPr lang="es-ES" sz="2200" dirty="0">
                <a:latin typeface="Arial Unicode MS" pitchFamily="34" charset="-128"/>
              </a:rPr>
              <a:t>, </a:t>
            </a:r>
            <a:r>
              <a:rPr lang="es-ES" sz="2200" dirty="0" err="1">
                <a:latin typeface="Arial Unicode MS" pitchFamily="34" charset="-128"/>
              </a:rPr>
              <a:t>farmakoa</a:t>
            </a:r>
            <a:r>
              <a:rPr lang="es-ES" sz="2200" dirty="0">
                <a:latin typeface="Arial Unicode MS" pitchFamily="34" charset="-128"/>
              </a:rPr>
              <a:t> </a:t>
            </a:r>
            <a:r>
              <a:rPr lang="es-ES" sz="2200" dirty="0" err="1">
                <a:latin typeface="Arial Unicode MS" pitchFamily="34" charset="-128"/>
              </a:rPr>
              <a:t>ez</a:t>
            </a:r>
            <a:r>
              <a:rPr lang="es-ES" sz="2200" dirty="0">
                <a:latin typeface="Arial Unicode MS" pitchFamily="34" charset="-128"/>
              </a:rPr>
              <a:t> </a:t>
            </a:r>
            <a:r>
              <a:rPr lang="es-ES" sz="2200" dirty="0" err="1">
                <a:latin typeface="Arial Unicode MS" pitchFamily="34" charset="-128"/>
              </a:rPr>
              <a:t>erabiltzearen</a:t>
            </a:r>
            <a:r>
              <a:rPr lang="es-ES" sz="2200" dirty="0">
                <a:latin typeface="Arial Unicode MS" pitchFamily="34" charset="-128"/>
              </a:rPr>
              <a:t> </a:t>
            </a:r>
            <a:r>
              <a:rPr lang="es-ES" sz="2200" dirty="0" err="1">
                <a:latin typeface="Arial Unicode MS" pitchFamily="34" charset="-128"/>
              </a:rPr>
              <a:t>ondorioak</a:t>
            </a:r>
            <a:r>
              <a:rPr lang="es-ES" sz="2200" dirty="0">
                <a:latin typeface="Arial Unicode MS" pitchFamily="34" charset="-128"/>
              </a:rPr>
              <a:t> </a:t>
            </a:r>
            <a:r>
              <a:rPr lang="es-ES" sz="2200" dirty="0" err="1">
                <a:latin typeface="Arial Unicode MS" pitchFamily="34" charset="-128"/>
              </a:rPr>
              <a:t>edo</a:t>
            </a:r>
            <a:r>
              <a:rPr lang="es-ES" sz="2200" dirty="0">
                <a:latin typeface="Arial Unicode MS" pitchFamily="34" charset="-128"/>
              </a:rPr>
              <a:t> </a:t>
            </a:r>
            <a:r>
              <a:rPr lang="es-ES" sz="2200" dirty="0" err="1">
                <a:latin typeface="Arial Unicode MS" pitchFamily="34" charset="-128"/>
              </a:rPr>
              <a:t>ordezko</a:t>
            </a:r>
            <a:r>
              <a:rPr lang="es-ES" sz="2200" dirty="0">
                <a:latin typeface="Arial Unicode MS" pitchFamily="34" charset="-128"/>
              </a:rPr>
              <a:t> </a:t>
            </a:r>
            <a:r>
              <a:rPr lang="es-ES" sz="2200" dirty="0" err="1" smtClean="0">
                <a:latin typeface="Arial Unicode MS" pitchFamily="34" charset="-128"/>
              </a:rPr>
              <a:t>aukerak</a:t>
            </a:r>
            <a:r>
              <a:rPr lang="es-ES" sz="2200" dirty="0" smtClean="0">
                <a:latin typeface="Arial Unicode MS" pitchFamily="34" charset="-128"/>
              </a:rPr>
              <a:t>.</a:t>
            </a:r>
          </a:p>
          <a:p>
            <a:pPr>
              <a:buClr>
                <a:schemeClr val="tx2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es-ES" sz="2200" dirty="0" err="1" smtClean="0">
                <a:latin typeface="Arial Unicode MS" pitchFamily="34" charset="-128"/>
              </a:rPr>
              <a:t>GGKan</a:t>
            </a:r>
            <a:r>
              <a:rPr lang="es-ES" sz="2200" dirty="0" smtClean="0">
                <a:latin typeface="Arial Unicode MS" pitchFamily="34" charset="-128"/>
              </a:rPr>
              <a:t> </a:t>
            </a:r>
            <a:r>
              <a:rPr lang="es-ES" sz="2200" dirty="0" err="1" smtClean="0">
                <a:latin typeface="Arial Unicode MS" pitchFamily="34" charset="-128"/>
              </a:rPr>
              <a:t>sendagaiak</a:t>
            </a:r>
            <a:r>
              <a:rPr lang="es-ES" sz="2200" dirty="0" smtClean="0">
                <a:latin typeface="Arial Unicode MS" pitchFamily="34" charset="-128"/>
              </a:rPr>
              <a:t> </a:t>
            </a:r>
            <a:r>
              <a:rPr lang="es-ES" sz="2200" dirty="0" err="1">
                <a:latin typeface="Arial Unicode MS" pitchFamily="34" charset="-128"/>
              </a:rPr>
              <a:t>agintzean</a:t>
            </a:r>
            <a:r>
              <a:rPr lang="es-ES" sz="2200" dirty="0">
                <a:latin typeface="Arial Unicode MS" pitchFamily="34" charset="-128"/>
              </a:rPr>
              <a:t>, </a:t>
            </a:r>
            <a:r>
              <a:rPr lang="es-ES" sz="2200" dirty="0" err="1" smtClean="0">
                <a:latin typeface="Arial Unicode MS" pitchFamily="34" charset="-128"/>
              </a:rPr>
              <a:t>kontuan</a:t>
            </a:r>
            <a:r>
              <a:rPr lang="es-ES" sz="2200" dirty="0" smtClean="0">
                <a:latin typeface="Arial Unicode MS" pitchFamily="34" charset="-128"/>
              </a:rPr>
              <a:t> </a:t>
            </a:r>
            <a:r>
              <a:rPr lang="es-ES" sz="2200" dirty="0" err="1" smtClean="0">
                <a:latin typeface="Arial Unicode MS" pitchFamily="34" charset="-128"/>
              </a:rPr>
              <a:t>hartu</a:t>
            </a:r>
            <a:r>
              <a:rPr lang="es-ES" sz="2200" dirty="0" smtClean="0">
                <a:latin typeface="Arial Unicode MS" pitchFamily="34" charset="-128"/>
              </a:rPr>
              <a:t> </a:t>
            </a:r>
            <a:r>
              <a:rPr lang="es-ES" sz="2200" dirty="0" err="1" smtClean="0">
                <a:latin typeface="Arial Unicode MS" pitchFamily="34" charset="-128"/>
              </a:rPr>
              <a:t>behar</a:t>
            </a:r>
            <a:r>
              <a:rPr lang="es-ES" sz="2200" dirty="0" smtClean="0">
                <a:latin typeface="Arial Unicode MS" pitchFamily="34" charset="-128"/>
              </a:rPr>
              <a:t> </a:t>
            </a:r>
            <a:r>
              <a:rPr lang="es-ES" sz="2200" dirty="0" err="1" smtClean="0">
                <a:latin typeface="Arial Unicode MS" pitchFamily="34" charset="-128"/>
              </a:rPr>
              <a:t>dira</a:t>
            </a:r>
            <a:r>
              <a:rPr lang="es-ES" sz="2200" dirty="0" smtClean="0">
                <a:latin typeface="Arial Unicode MS" pitchFamily="34" charset="-128"/>
              </a:rPr>
              <a:t>:</a:t>
            </a:r>
            <a:endParaRPr lang="es-ES" sz="2200" dirty="0">
              <a:latin typeface="Arial Unicode MS" pitchFamily="34" charset="-128"/>
            </a:endParaRPr>
          </a:p>
          <a:p>
            <a:pPr lvl="1">
              <a:buClr>
                <a:schemeClr val="tx2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es-ES" sz="1800" dirty="0" err="1" smtClean="0">
                <a:latin typeface="Arial Unicode MS" pitchFamily="34" charset="-128"/>
              </a:rPr>
              <a:t>Sendagaia</a:t>
            </a:r>
            <a:r>
              <a:rPr lang="es-ES" sz="1800" dirty="0" smtClean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hepatotoxikoa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smtClean="0">
                <a:latin typeface="Arial Unicode MS" pitchFamily="34" charset="-128"/>
              </a:rPr>
              <a:t>den </a:t>
            </a:r>
          </a:p>
          <a:p>
            <a:pPr lvl="1">
              <a:buClr>
                <a:schemeClr val="tx2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es-ES" sz="1800" dirty="0" err="1" smtClean="0">
                <a:latin typeface="Arial Unicode MS" pitchFamily="34" charset="-128"/>
              </a:rPr>
              <a:t>Gibeleko</a:t>
            </a:r>
            <a:r>
              <a:rPr lang="es-ES" sz="1800" dirty="0" smtClean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erasanak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pazientearen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farmakoaren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metabolismoari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eragin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 smtClean="0">
                <a:latin typeface="Arial Unicode MS" pitchFamily="34" charset="-128"/>
              </a:rPr>
              <a:t>diezaiokeen</a:t>
            </a:r>
            <a:r>
              <a:rPr lang="es-ES" sz="1800" dirty="0" smtClean="0">
                <a:latin typeface="Arial Unicode MS" pitchFamily="34" charset="-128"/>
              </a:rPr>
              <a:t> </a:t>
            </a:r>
          </a:p>
          <a:p>
            <a:pPr lvl="1">
              <a:buClr>
                <a:schemeClr val="tx2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es-ES" sz="1800" dirty="0" err="1" smtClean="0">
                <a:latin typeface="Arial Unicode MS" pitchFamily="34" charset="-128"/>
              </a:rPr>
              <a:t>Gibeleko</a:t>
            </a:r>
            <a:r>
              <a:rPr lang="es-ES" sz="1800" dirty="0" smtClean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gaixotasunarekin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lotutako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konplikazioak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agertzeko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bide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eman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dezakeen</a:t>
            </a:r>
            <a:r>
              <a:rPr lang="es-ES" sz="1800" dirty="0">
                <a:latin typeface="Arial Unicode MS" pitchFamily="34" charset="-128"/>
              </a:rPr>
              <a:t> (</a:t>
            </a:r>
            <a:r>
              <a:rPr lang="es-ES" sz="1800" dirty="0" err="1">
                <a:latin typeface="Arial Unicode MS" pitchFamily="34" charset="-128"/>
              </a:rPr>
              <a:t>giltzurrunen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hutsegitea</a:t>
            </a:r>
            <a:r>
              <a:rPr lang="es-ES" sz="1800" dirty="0">
                <a:latin typeface="Arial Unicode MS" pitchFamily="34" charset="-128"/>
              </a:rPr>
              <a:t>, </a:t>
            </a:r>
            <a:r>
              <a:rPr lang="es-ES" sz="1800" dirty="0" err="1">
                <a:latin typeface="Arial Unicode MS" pitchFamily="34" charset="-128"/>
              </a:rPr>
              <a:t>gibeleko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entzefalopatia</a:t>
            </a:r>
            <a:r>
              <a:rPr lang="es-ES" sz="1800" dirty="0">
                <a:latin typeface="Arial Unicode MS" pitchFamily="34" charset="-128"/>
              </a:rPr>
              <a:t>, </a:t>
            </a:r>
            <a:r>
              <a:rPr lang="es-ES" sz="1800" dirty="0" err="1">
                <a:latin typeface="Arial Unicode MS" pitchFamily="34" charset="-128"/>
              </a:rPr>
              <a:t>urdail-hesteetako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odoljarioa</a:t>
            </a:r>
            <a:r>
              <a:rPr lang="es-ES" sz="1800" dirty="0">
                <a:latin typeface="Arial Unicode MS" pitchFamily="34" charset="-128"/>
              </a:rPr>
              <a:t>, </a:t>
            </a:r>
            <a:r>
              <a:rPr lang="es-ES" sz="1800" dirty="0" err="1">
                <a:latin typeface="Arial Unicode MS" pitchFamily="34" charset="-128"/>
              </a:rPr>
              <a:t>berezko</a:t>
            </a:r>
            <a:r>
              <a:rPr lang="es-ES" sz="1800" dirty="0">
                <a:latin typeface="Arial Unicode MS" pitchFamily="34" charset="-128"/>
              </a:rPr>
              <a:t> peritonitis </a:t>
            </a:r>
            <a:r>
              <a:rPr lang="es-ES" sz="1800" dirty="0" err="1">
                <a:latin typeface="Arial Unicode MS" pitchFamily="34" charset="-128"/>
              </a:rPr>
              <a:t>bakterianoa</a:t>
            </a:r>
            <a:r>
              <a:rPr lang="es-ES" sz="1800" dirty="0" smtClean="0">
                <a:latin typeface="Arial Unicode MS" pitchFamily="34" charset="-128"/>
              </a:rPr>
              <a:t>...)</a:t>
            </a:r>
          </a:p>
          <a:p>
            <a:pPr>
              <a:buClr>
                <a:schemeClr val="tx2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es-ES" sz="2200" dirty="0" err="1">
                <a:latin typeface="Arial Unicode MS" pitchFamily="34" charset="-128"/>
              </a:rPr>
              <a:t>Eskuarki</a:t>
            </a:r>
            <a:r>
              <a:rPr lang="es-ES" sz="2200" dirty="0">
                <a:latin typeface="Arial Unicode MS" pitchFamily="34" charset="-128"/>
              </a:rPr>
              <a:t>, </a:t>
            </a:r>
            <a:r>
              <a:rPr lang="es-ES" sz="2200" dirty="0" err="1">
                <a:latin typeface="Arial Unicode MS" pitchFamily="34" charset="-128"/>
              </a:rPr>
              <a:t>sendagaiak</a:t>
            </a:r>
            <a:r>
              <a:rPr lang="es-ES" sz="2200" dirty="0">
                <a:latin typeface="Arial Unicode MS" pitchFamily="34" charset="-128"/>
              </a:rPr>
              <a:t> </a:t>
            </a:r>
            <a:r>
              <a:rPr lang="es-ES" sz="2200" dirty="0" err="1">
                <a:latin typeface="Arial Unicode MS" pitchFamily="34" charset="-128"/>
              </a:rPr>
              <a:t>hasierako</a:t>
            </a:r>
            <a:r>
              <a:rPr lang="es-ES" sz="2200" dirty="0">
                <a:latin typeface="Arial Unicode MS" pitchFamily="34" charset="-128"/>
              </a:rPr>
              <a:t> </a:t>
            </a:r>
            <a:r>
              <a:rPr lang="es-ES" sz="2200" dirty="0" err="1">
                <a:latin typeface="Arial Unicode MS" pitchFamily="34" charset="-128"/>
              </a:rPr>
              <a:t>dosi</a:t>
            </a:r>
            <a:r>
              <a:rPr lang="es-ES" sz="2200" dirty="0">
                <a:latin typeface="Arial Unicode MS" pitchFamily="34" charset="-128"/>
              </a:rPr>
              <a:t> </a:t>
            </a:r>
            <a:r>
              <a:rPr lang="es-ES" sz="2200" dirty="0" err="1">
                <a:latin typeface="Arial Unicode MS" pitchFamily="34" charset="-128"/>
              </a:rPr>
              <a:t>eraginkor</a:t>
            </a:r>
            <a:r>
              <a:rPr lang="es-ES" sz="2200" dirty="0">
                <a:latin typeface="Arial Unicode MS" pitchFamily="34" charset="-128"/>
              </a:rPr>
              <a:t> </a:t>
            </a:r>
            <a:r>
              <a:rPr lang="es-ES" sz="2200" dirty="0" err="1">
                <a:latin typeface="Arial Unicode MS" pitchFamily="34" charset="-128"/>
              </a:rPr>
              <a:t>minimoan</a:t>
            </a:r>
            <a:r>
              <a:rPr lang="es-ES" sz="2200" dirty="0">
                <a:latin typeface="Arial Unicode MS" pitchFamily="34" charset="-128"/>
              </a:rPr>
              <a:t> </a:t>
            </a:r>
            <a:r>
              <a:rPr lang="es-ES" sz="2200" dirty="0" err="1">
                <a:latin typeface="Arial Unicode MS" pitchFamily="34" charset="-128"/>
              </a:rPr>
              <a:t>erabiltzea</a:t>
            </a:r>
            <a:r>
              <a:rPr lang="es-ES" sz="2200" dirty="0">
                <a:latin typeface="Arial Unicode MS" pitchFamily="34" charset="-128"/>
              </a:rPr>
              <a:t> </a:t>
            </a:r>
            <a:r>
              <a:rPr lang="es-ES" sz="2200" dirty="0" err="1">
                <a:latin typeface="Arial Unicode MS" pitchFamily="34" charset="-128"/>
              </a:rPr>
              <a:t>gomendatzen</a:t>
            </a:r>
            <a:r>
              <a:rPr lang="es-ES" sz="2200" dirty="0">
                <a:latin typeface="Arial Unicode MS" pitchFamily="34" charset="-128"/>
              </a:rPr>
              <a:t> da, eta </a:t>
            </a:r>
            <a:r>
              <a:rPr lang="es-ES" sz="2200" dirty="0" err="1">
                <a:latin typeface="Arial Unicode MS" pitchFamily="34" charset="-128"/>
              </a:rPr>
              <a:t>aurrerago</a:t>
            </a:r>
            <a:r>
              <a:rPr lang="es-ES" sz="2200" dirty="0">
                <a:latin typeface="Arial Unicode MS" pitchFamily="34" charset="-128"/>
              </a:rPr>
              <a:t>, </a:t>
            </a:r>
            <a:r>
              <a:rPr lang="es-ES" sz="2200" dirty="0" err="1">
                <a:latin typeface="Arial Unicode MS" pitchFamily="34" charset="-128"/>
              </a:rPr>
              <a:t>erantzunaren</a:t>
            </a:r>
            <a:r>
              <a:rPr lang="es-ES" sz="2200" dirty="0">
                <a:latin typeface="Arial Unicode MS" pitchFamily="34" charset="-128"/>
              </a:rPr>
              <a:t> </a:t>
            </a:r>
            <a:r>
              <a:rPr lang="es-ES" sz="2200" dirty="0" err="1">
                <a:latin typeface="Arial Unicode MS" pitchFamily="34" charset="-128"/>
              </a:rPr>
              <a:t>arabera</a:t>
            </a:r>
            <a:r>
              <a:rPr lang="es-ES" sz="2200" dirty="0">
                <a:latin typeface="Arial Unicode MS" pitchFamily="34" charset="-128"/>
              </a:rPr>
              <a:t>, </a:t>
            </a:r>
            <a:r>
              <a:rPr lang="es-ES" sz="2200" dirty="0" err="1">
                <a:latin typeface="Arial Unicode MS" pitchFamily="34" charset="-128"/>
              </a:rPr>
              <a:t>dosia</a:t>
            </a:r>
            <a:r>
              <a:rPr lang="es-ES" sz="2200" dirty="0">
                <a:latin typeface="Arial Unicode MS" pitchFamily="34" charset="-128"/>
              </a:rPr>
              <a:t> </a:t>
            </a:r>
            <a:r>
              <a:rPr lang="es-ES" sz="2200" dirty="0" err="1">
                <a:latin typeface="Arial Unicode MS" pitchFamily="34" charset="-128"/>
              </a:rPr>
              <a:t>doitzea</a:t>
            </a:r>
            <a:r>
              <a:rPr lang="es-ES" sz="2200" dirty="0">
                <a:latin typeface="Arial Unicode MS" pitchFamily="34" charset="-128"/>
              </a:rPr>
              <a:t>, </a:t>
            </a:r>
            <a:r>
              <a:rPr lang="es-ES" sz="2200" dirty="0" err="1">
                <a:latin typeface="Arial Unicode MS" pitchFamily="34" charset="-128"/>
              </a:rPr>
              <a:t>mantentze-dosi</a:t>
            </a:r>
            <a:r>
              <a:rPr lang="es-ES" sz="2200" dirty="0">
                <a:latin typeface="Arial Unicode MS" pitchFamily="34" charset="-128"/>
              </a:rPr>
              <a:t> </a:t>
            </a:r>
            <a:r>
              <a:rPr lang="es-ES" sz="2200" dirty="0" err="1">
                <a:latin typeface="Arial Unicode MS" pitchFamily="34" charset="-128"/>
              </a:rPr>
              <a:t>ahalik</a:t>
            </a:r>
            <a:r>
              <a:rPr lang="es-ES" sz="2200" dirty="0">
                <a:latin typeface="Arial Unicode MS" pitchFamily="34" charset="-128"/>
              </a:rPr>
              <a:t> eta </a:t>
            </a:r>
            <a:r>
              <a:rPr lang="es-ES" sz="2200" dirty="0" err="1" smtClean="0">
                <a:latin typeface="Arial Unicode MS" pitchFamily="34" charset="-128"/>
              </a:rPr>
              <a:t>txikienekin</a:t>
            </a:r>
            <a:r>
              <a:rPr lang="es-ES" sz="2200" dirty="0" smtClean="0">
                <a:latin typeface="Arial Unicode MS" pitchFamily="34" charset="-128"/>
              </a:rPr>
              <a:t>. </a:t>
            </a:r>
            <a:endParaRPr lang="es-ES" sz="2200" dirty="0">
              <a:latin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71906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-14064"/>
            <a:ext cx="8229600" cy="922114"/>
          </a:xfrm>
        </p:spPr>
        <p:txBody>
          <a:bodyPr/>
          <a:lstStyle/>
          <a:p>
            <a:r>
              <a:rPr lang="es-ES" dirty="0" err="1" smtClean="0">
                <a:solidFill>
                  <a:schemeClr val="tx2"/>
                </a:solidFill>
                <a:latin typeface="Arial Black" pitchFamily="34" charset="0"/>
              </a:rPr>
              <a:t>Hipogluzemianteak</a:t>
            </a:r>
            <a:r>
              <a:rPr lang="es-ES" dirty="0" smtClean="0">
                <a:solidFill>
                  <a:schemeClr val="tx2"/>
                </a:solidFill>
                <a:latin typeface="Arial Black" pitchFamily="34" charset="0"/>
              </a:rPr>
              <a:t> (I)</a:t>
            </a:r>
            <a:endParaRPr lang="es-ES" dirty="0">
              <a:solidFill>
                <a:schemeClr val="tx2"/>
              </a:solidFill>
              <a:latin typeface="Arial Black" pitchFamily="34" charset="0"/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4294967295"/>
          </p:nvPr>
        </p:nvSpPr>
        <p:spPr bwMode="auto">
          <a:xfrm>
            <a:off x="179512" y="692696"/>
            <a:ext cx="8784976" cy="54726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indent="0">
              <a:buClr>
                <a:schemeClr val="tx2">
                  <a:lumMod val="50000"/>
                </a:schemeClr>
              </a:buClr>
              <a:buNone/>
            </a:pPr>
            <a:r>
              <a:rPr lang="es-ES" b="1" dirty="0" err="1" smtClean="0">
                <a:solidFill>
                  <a:schemeClr val="tx2"/>
                </a:solidFill>
                <a:latin typeface="Arial Unicode MS" pitchFamily="34" charset="-128"/>
              </a:rPr>
              <a:t>Intsulina</a:t>
            </a:r>
            <a:r>
              <a:rPr lang="es-ES" sz="2800" b="1" dirty="0" smtClean="0">
                <a:solidFill>
                  <a:schemeClr val="tx2"/>
                </a:solidFill>
                <a:latin typeface="Arial Unicode MS" pitchFamily="34" charset="-128"/>
              </a:rPr>
              <a:t> </a:t>
            </a:r>
          </a:p>
          <a:p>
            <a:pPr>
              <a:buClr>
                <a:schemeClr val="tx2">
                  <a:lumMod val="50000"/>
                </a:schemeClr>
              </a:buClr>
            </a:pPr>
            <a:r>
              <a:rPr lang="es-ES" sz="2000" dirty="0" err="1" smtClean="0">
                <a:latin typeface="Arial Unicode MS" pitchFamily="34" charset="-128"/>
              </a:rPr>
              <a:t>Ziur</a:t>
            </a:r>
            <a:r>
              <a:rPr lang="es-ES" sz="2000" dirty="0" smtClean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asko</a:t>
            </a:r>
            <a:r>
              <a:rPr lang="es-ES" sz="2000" dirty="0">
                <a:latin typeface="Arial Unicode MS" pitchFamily="34" charset="-128"/>
              </a:rPr>
              <a:t>, </a:t>
            </a:r>
            <a:r>
              <a:rPr lang="es-ES" sz="2000" dirty="0" err="1">
                <a:latin typeface="Arial Unicode MS" pitchFamily="34" charset="-128"/>
              </a:rPr>
              <a:t>aukerarik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seguruena</a:t>
            </a:r>
            <a:r>
              <a:rPr lang="es-ES" sz="2000" dirty="0">
                <a:latin typeface="Arial Unicode MS" pitchFamily="34" charset="-128"/>
              </a:rPr>
              <a:t> eta </a:t>
            </a:r>
            <a:r>
              <a:rPr lang="es-ES" sz="2000" dirty="0" err="1">
                <a:latin typeface="Arial Unicode MS" pitchFamily="34" charset="-128"/>
              </a:rPr>
              <a:t>eraginkorrena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smtClean="0">
                <a:latin typeface="Arial Unicode MS" pitchFamily="34" charset="-128"/>
              </a:rPr>
              <a:t>GGK eta DM </a:t>
            </a:r>
            <a:r>
              <a:rPr lang="es-ES" sz="2000" dirty="0" err="1" smtClean="0">
                <a:latin typeface="Arial Unicode MS" pitchFamily="34" charset="-128"/>
              </a:rPr>
              <a:t>kasuetan</a:t>
            </a:r>
            <a:r>
              <a:rPr lang="es-ES" sz="2000" dirty="0" smtClean="0">
                <a:latin typeface="Arial Unicode MS" pitchFamily="34" charset="-128"/>
              </a:rPr>
              <a:t>.</a:t>
            </a:r>
          </a:p>
          <a:p>
            <a:pPr>
              <a:buClr>
                <a:schemeClr val="tx2">
                  <a:lumMod val="50000"/>
                </a:schemeClr>
              </a:buClr>
            </a:pPr>
            <a:r>
              <a:rPr lang="es-ES" sz="2000" dirty="0" err="1">
                <a:latin typeface="Arial Unicode MS" pitchFamily="34" charset="-128"/>
              </a:rPr>
              <a:t>H</a:t>
            </a:r>
            <a:r>
              <a:rPr lang="es-ES" sz="2000" dirty="0" err="1" smtClean="0">
                <a:latin typeface="Arial Unicode MS" pitchFamily="34" charset="-128"/>
              </a:rPr>
              <a:t>ipogluzemia</a:t>
            </a:r>
            <a:r>
              <a:rPr lang="es-ES" sz="2000" dirty="0" smtClean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arriskua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handiagoa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denez</a:t>
            </a:r>
            <a:r>
              <a:rPr lang="es-ES" sz="2000" dirty="0">
                <a:latin typeface="Arial Unicode MS" pitchFamily="34" charset="-128"/>
              </a:rPr>
              <a:t>, </a:t>
            </a:r>
            <a:r>
              <a:rPr lang="es-ES" sz="2000" dirty="0" err="1">
                <a:latin typeface="Arial Unicode MS" pitchFamily="34" charset="-128"/>
              </a:rPr>
              <a:t>ezinbestekoa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smtClean="0">
                <a:latin typeface="Arial Unicode MS" pitchFamily="34" charset="-128"/>
              </a:rPr>
              <a:t>da </a:t>
            </a:r>
            <a:r>
              <a:rPr lang="es-ES" sz="2000" dirty="0" err="1">
                <a:latin typeface="Arial Unicode MS" pitchFamily="34" charset="-128"/>
              </a:rPr>
              <a:t>gluzemiaren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monitorizazio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zorrotza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egitea</a:t>
            </a:r>
            <a:r>
              <a:rPr lang="es-ES" sz="2000" dirty="0">
                <a:latin typeface="Arial Unicode MS" pitchFamily="34" charset="-128"/>
              </a:rPr>
              <a:t> eta </a:t>
            </a:r>
            <a:r>
              <a:rPr lang="es-ES" sz="2000" dirty="0" err="1">
                <a:latin typeface="Arial Unicode MS" pitchFamily="34" charset="-128"/>
              </a:rPr>
              <a:t>intsulinaren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dosia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arduraz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 smtClean="0">
                <a:latin typeface="Arial Unicode MS" pitchFamily="34" charset="-128"/>
              </a:rPr>
              <a:t>kontrolatzea</a:t>
            </a:r>
            <a:r>
              <a:rPr lang="es-ES" sz="2000" dirty="0" smtClean="0">
                <a:latin typeface="Arial Unicode MS" pitchFamily="34" charset="-128"/>
              </a:rPr>
              <a:t>.</a:t>
            </a:r>
          </a:p>
          <a:p>
            <a:pPr marL="0" indent="0">
              <a:buClr>
                <a:schemeClr val="tx2">
                  <a:lumMod val="50000"/>
                </a:schemeClr>
              </a:buClr>
              <a:buNone/>
            </a:pPr>
            <a:r>
              <a:rPr lang="es-ES" b="1" dirty="0" err="1" smtClean="0">
                <a:solidFill>
                  <a:schemeClr val="tx2"/>
                </a:solidFill>
                <a:latin typeface="Arial Unicode MS" pitchFamily="34" charset="-128"/>
              </a:rPr>
              <a:t>Metformina</a:t>
            </a:r>
            <a:endParaRPr lang="es-ES" b="1" dirty="0" smtClean="0">
              <a:solidFill>
                <a:schemeClr val="tx2"/>
              </a:solidFill>
              <a:latin typeface="Arial Unicode MS" pitchFamily="34" charset="-128"/>
            </a:endParaRPr>
          </a:p>
          <a:p>
            <a:pPr lvl="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s-ES" sz="2000" dirty="0" err="1" smtClean="0">
                <a:latin typeface="Arial Unicode MS" pitchFamily="34" charset="-128"/>
              </a:rPr>
              <a:t>Hepatotoxikotasun-kasu</a:t>
            </a:r>
            <a:r>
              <a:rPr lang="es-ES" sz="2000" dirty="0" smtClean="0">
                <a:latin typeface="Arial Unicode MS" pitchFamily="34" charset="-128"/>
              </a:rPr>
              <a:t> </a:t>
            </a:r>
            <a:r>
              <a:rPr lang="es-ES" sz="2000" dirty="0" err="1" smtClean="0">
                <a:latin typeface="Arial Unicode MS" pitchFamily="34" charset="-128"/>
              </a:rPr>
              <a:t>isolatuak</a:t>
            </a:r>
            <a:r>
              <a:rPr lang="es-ES" sz="2000" dirty="0" smtClean="0">
                <a:latin typeface="Arial Unicode MS" pitchFamily="34" charset="-128"/>
              </a:rPr>
              <a:t>; </a:t>
            </a:r>
            <a:r>
              <a:rPr lang="es-ES" sz="2000" dirty="0" err="1">
                <a:latin typeface="Arial Unicode MS" pitchFamily="34" charset="-128"/>
              </a:rPr>
              <a:t>tratamendua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 smtClean="0">
                <a:latin typeface="Arial Unicode MS" pitchFamily="34" charset="-128"/>
              </a:rPr>
              <a:t>etetean</a:t>
            </a:r>
            <a:r>
              <a:rPr lang="es-ES" sz="2000" dirty="0" smtClean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konpontzen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 smtClean="0">
                <a:latin typeface="Arial Unicode MS" pitchFamily="34" charset="-128"/>
              </a:rPr>
              <a:t>dira</a:t>
            </a:r>
            <a:r>
              <a:rPr lang="es-ES" sz="2000" dirty="0" smtClean="0">
                <a:latin typeface="Arial Unicode MS" pitchFamily="34" charset="-128"/>
              </a:rPr>
              <a:t>. </a:t>
            </a:r>
          </a:p>
          <a:p>
            <a:pPr lvl="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s-ES" sz="2000" dirty="0" smtClean="0">
                <a:latin typeface="Arial Unicode MS" pitchFamily="34" charset="-128"/>
              </a:rPr>
              <a:t>GGK </a:t>
            </a:r>
            <a:r>
              <a:rPr lang="es-ES" sz="2000" dirty="0" err="1" smtClean="0">
                <a:latin typeface="Arial Unicode MS" pitchFamily="34" charset="-128"/>
              </a:rPr>
              <a:t>arin-moderatua</a:t>
            </a:r>
            <a:r>
              <a:rPr lang="es-ES" sz="2000" dirty="0" smtClean="0">
                <a:latin typeface="Arial Unicode MS" pitchFamily="34" charset="-128"/>
              </a:rPr>
              <a:t> </a:t>
            </a:r>
            <a:r>
              <a:rPr lang="es-ES" sz="2000" dirty="0">
                <a:latin typeface="Arial Unicode MS" pitchFamily="34" charset="-128"/>
              </a:rPr>
              <a:t>eta </a:t>
            </a:r>
            <a:r>
              <a:rPr lang="es-ES" sz="2000" dirty="0" err="1">
                <a:latin typeface="Arial Unicode MS" pitchFamily="34" charset="-128"/>
              </a:rPr>
              <a:t>zirrosi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konpentsatua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duten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 smtClean="0">
                <a:latin typeface="Arial Unicode MS" pitchFamily="34" charset="-128"/>
              </a:rPr>
              <a:t>komorbilitate</a:t>
            </a:r>
            <a:r>
              <a:rPr lang="es-ES" sz="2000" dirty="0" smtClean="0">
                <a:latin typeface="Arial Unicode MS" pitchFamily="34" charset="-128"/>
              </a:rPr>
              <a:t> </a:t>
            </a:r>
            <a:r>
              <a:rPr lang="es-ES" sz="2000" dirty="0" err="1" smtClean="0">
                <a:latin typeface="Arial Unicode MS" pitchFamily="34" charset="-128"/>
              </a:rPr>
              <a:t>txikiko</a:t>
            </a:r>
            <a:r>
              <a:rPr lang="es-ES" sz="2000" dirty="0" smtClean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pazienteetan</a:t>
            </a:r>
            <a:r>
              <a:rPr lang="es-ES" sz="2000" dirty="0">
                <a:latin typeface="Arial Unicode MS" pitchFamily="34" charset="-128"/>
              </a:rPr>
              <a:t>, </a:t>
            </a:r>
            <a:r>
              <a:rPr lang="es-ES" sz="2000" dirty="0" err="1">
                <a:latin typeface="Arial Unicode MS" pitchFamily="34" charset="-128"/>
              </a:rPr>
              <a:t>segurua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smtClean="0">
                <a:latin typeface="Arial Unicode MS" pitchFamily="34" charset="-128"/>
              </a:rPr>
              <a:t>da. </a:t>
            </a:r>
            <a:r>
              <a:rPr lang="es-ES" sz="2000" dirty="0" err="1">
                <a:latin typeface="Arial Unicode MS" pitchFamily="34" charset="-128"/>
              </a:rPr>
              <a:t>Gehieneko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 smtClean="0">
                <a:latin typeface="Arial Unicode MS" pitchFamily="34" charset="-128"/>
              </a:rPr>
              <a:t>dosia</a:t>
            </a:r>
            <a:r>
              <a:rPr lang="es-ES" sz="2000" dirty="0" smtClean="0">
                <a:latin typeface="Arial Unicode MS" pitchFamily="34" charset="-128"/>
              </a:rPr>
              <a:t>: 1.500 </a:t>
            </a:r>
            <a:r>
              <a:rPr lang="es-ES" sz="2000" dirty="0">
                <a:latin typeface="Arial Unicode MS" pitchFamily="34" charset="-128"/>
              </a:rPr>
              <a:t>mg </a:t>
            </a:r>
            <a:r>
              <a:rPr lang="es-ES" sz="2000" dirty="0" err="1" smtClean="0">
                <a:latin typeface="Arial Unicode MS" pitchFamily="34" charset="-128"/>
              </a:rPr>
              <a:t>eguneko</a:t>
            </a:r>
            <a:r>
              <a:rPr lang="es-ES" sz="2000" dirty="0" smtClean="0">
                <a:latin typeface="Arial Unicode MS" pitchFamily="34" charset="-128"/>
              </a:rPr>
              <a:t>. </a:t>
            </a:r>
            <a:endParaRPr lang="es-ES" sz="2000" dirty="0">
              <a:latin typeface="Arial Unicode MS" pitchFamily="34" charset="-128"/>
            </a:endParaRPr>
          </a:p>
          <a:p>
            <a:pPr lvl="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s-ES" sz="2000" dirty="0" err="1" smtClean="0">
                <a:latin typeface="Arial Unicode MS" pitchFamily="34" charset="-128"/>
              </a:rPr>
              <a:t>Azidosi</a:t>
            </a:r>
            <a:r>
              <a:rPr lang="es-ES" sz="2000" dirty="0" smtClean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laktikoaren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 smtClean="0">
                <a:latin typeface="Arial Unicode MS" pitchFamily="34" charset="-128"/>
              </a:rPr>
              <a:t>arriskua</a:t>
            </a:r>
            <a:r>
              <a:rPr lang="es-ES" sz="2000" dirty="0" smtClean="0">
                <a:latin typeface="Arial Unicode MS" pitchFamily="34" charset="-128"/>
              </a:rPr>
              <a:t> </a:t>
            </a:r>
            <a:r>
              <a:rPr lang="es-ES" sz="2000" dirty="0" err="1" smtClean="0">
                <a:latin typeface="Arial Unicode MS" pitchFamily="34" charset="-128"/>
              </a:rPr>
              <a:t>handiagoa</a:t>
            </a:r>
            <a:r>
              <a:rPr lang="es-ES" sz="2000" dirty="0" smtClean="0">
                <a:latin typeface="Arial Unicode MS" pitchFamily="34" charset="-128"/>
              </a:rPr>
              <a:t> da </a:t>
            </a:r>
            <a:r>
              <a:rPr lang="es-ES" sz="2000" dirty="0" err="1" smtClean="0">
                <a:latin typeface="Arial Unicode MS" pitchFamily="34" charset="-128"/>
              </a:rPr>
              <a:t>gibeleko</a:t>
            </a:r>
            <a:r>
              <a:rPr lang="es-ES" sz="2000" dirty="0" smtClean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gaixotasun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 smtClean="0">
                <a:latin typeface="Arial Unicode MS" pitchFamily="34" charset="-128"/>
              </a:rPr>
              <a:t>aurreratuetan</a:t>
            </a:r>
            <a:r>
              <a:rPr lang="es-ES" sz="2000" dirty="0">
                <a:latin typeface="Arial Unicode MS" pitchFamily="34" charset="-128"/>
              </a:rPr>
              <a:t>, </a:t>
            </a:r>
            <a:r>
              <a:rPr lang="es-ES" sz="2000" dirty="0" err="1">
                <a:latin typeface="Arial Unicode MS" pitchFamily="34" charset="-128"/>
              </a:rPr>
              <a:t>komorbilitate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ugari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duten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pazienteetan</a:t>
            </a:r>
            <a:r>
              <a:rPr lang="es-ES" sz="2000" dirty="0">
                <a:latin typeface="Arial Unicode MS" pitchFamily="34" charset="-128"/>
              </a:rPr>
              <a:t>, </a:t>
            </a:r>
            <a:r>
              <a:rPr lang="es-ES" sz="2000" dirty="0" err="1">
                <a:latin typeface="Arial Unicode MS" pitchFamily="34" charset="-128"/>
              </a:rPr>
              <a:t>bereziki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narriadura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akutua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dagoenean</a:t>
            </a:r>
            <a:r>
              <a:rPr lang="es-ES" sz="2000" dirty="0">
                <a:latin typeface="Arial Unicode MS" pitchFamily="34" charset="-128"/>
              </a:rPr>
              <a:t> eta </a:t>
            </a:r>
            <a:r>
              <a:rPr lang="es-ES" sz="2000" dirty="0" err="1">
                <a:latin typeface="Arial Unicode MS" pitchFamily="34" charset="-128"/>
              </a:rPr>
              <a:t>alkohol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gehiegi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kontsumitzen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duten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pazienteetan</a:t>
            </a:r>
            <a:r>
              <a:rPr lang="es-ES" sz="2000" dirty="0">
                <a:latin typeface="Arial Unicode MS" pitchFamily="34" charset="-128"/>
              </a:rPr>
              <a:t>. </a:t>
            </a:r>
            <a:r>
              <a:rPr lang="es-ES" sz="2000" dirty="0" err="1">
                <a:latin typeface="Arial Unicode MS" pitchFamily="34" charset="-128"/>
              </a:rPr>
              <a:t>Ondorioz</a:t>
            </a:r>
            <a:r>
              <a:rPr lang="es-ES" sz="2000" dirty="0">
                <a:latin typeface="Arial Unicode MS" pitchFamily="34" charset="-128"/>
              </a:rPr>
              <a:t>, </a:t>
            </a:r>
            <a:r>
              <a:rPr lang="es-ES" sz="2000" dirty="0" err="1">
                <a:latin typeface="Arial Unicode MS" pitchFamily="34" charset="-128"/>
              </a:rPr>
              <a:t>egoera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horietan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ez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litzateke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erabili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 smtClean="0">
                <a:latin typeface="Arial Unicode MS" pitchFamily="34" charset="-128"/>
              </a:rPr>
              <a:t>behar</a:t>
            </a:r>
            <a:r>
              <a:rPr lang="es-ES" sz="2000" dirty="0" smtClean="0">
                <a:latin typeface="Arial Unicode MS" pitchFamily="34" charset="-128"/>
              </a:rPr>
              <a:t>.</a:t>
            </a:r>
            <a:endParaRPr lang="es-ES" b="1" dirty="0">
              <a:solidFill>
                <a:schemeClr val="tx2"/>
              </a:solidFill>
              <a:latin typeface="Arial Unicode MS" pitchFamily="34" charset="-128"/>
            </a:endParaRPr>
          </a:p>
          <a:p>
            <a:pPr>
              <a:buClr>
                <a:schemeClr val="tx2">
                  <a:lumMod val="50000"/>
                </a:schemeClr>
              </a:buClr>
            </a:pPr>
            <a:endParaRPr lang="es-ES" sz="2000" dirty="0" smtClean="0"/>
          </a:p>
        </p:txBody>
      </p:sp>
    </p:spTree>
    <p:extLst>
      <p:ext uri="{BB962C8B-B14F-4D97-AF65-F5344CB8AC3E}">
        <p14:creationId xmlns:p14="http://schemas.microsoft.com/office/powerpoint/2010/main" val="4171906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idx="4294967295"/>
          </p:nvPr>
        </p:nvSpPr>
        <p:spPr bwMode="auto">
          <a:xfrm>
            <a:off x="107504" y="1340768"/>
            <a:ext cx="8928992" cy="3960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lvl="0" indent="0">
              <a:buClr>
                <a:srgbClr val="4BACC6">
                  <a:lumMod val="50000"/>
                </a:srgbClr>
              </a:buClr>
              <a:buNone/>
            </a:pPr>
            <a:r>
              <a:rPr lang="es-ES" b="1" dirty="0" err="1" smtClean="0">
                <a:solidFill>
                  <a:srgbClr val="4BACC6"/>
                </a:solidFill>
                <a:latin typeface="Arial Unicode MS" pitchFamily="34" charset="-128"/>
              </a:rPr>
              <a:t>Sulfonilureak</a:t>
            </a:r>
            <a:r>
              <a:rPr lang="es-ES" sz="2800" b="1" dirty="0" smtClean="0">
                <a:solidFill>
                  <a:srgbClr val="4BACC6"/>
                </a:solidFill>
                <a:latin typeface="Arial Unicode MS" pitchFamily="34" charset="-128"/>
              </a:rPr>
              <a:t> </a:t>
            </a:r>
            <a:endParaRPr lang="es-ES" sz="2800" b="1" dirty="0">
              <a:solidFill>
                <a:srgbClr val="4BACC6"/>
              </a:solidFill>
              <a:latin typeface="Arial Unicode MS" pitchFamily="34" charset="-128"/>
            </a:endParaRPr>
          </a:p>
          <a:p>
            <a:pPr>
              <a:buClr>
                <a:schemeClr val="tx2">
                  <a:lumMod val="50000"/>
                </a:schemeClr>
              </a:buClr>
            </a:pPr>
            <a:r>
              <a:rPr lang="es-ES" sz="2000" dirty="0" err="1" smtClean="0">
                <a:latin typeface="Arial Unicode MS" pitchFamily="34" charset="-128"/>
              </a:rPr>
              <a:t>Seguruak</a:t>
            </a:r>
            <a:r>
              <a:rPr lang="es-ES" sz="2000" dirty="0" smtClean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dira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smtClean="0">
                <a:latin typeface="Arial Unicode MS" pitchFamily="34" charset="-128"/>
              </a:rPr>
              <a:t>GGK </a:t>
            </a:r>
            <a:r>
              <a:rPr lang="es-ES" sz="2000" dirty="0" err="1" smtClean="0">
                <a:latin typeface="Arial Unicode MS" pitchFamily="34" charset="-128"/>
              </a:rPr>
              <a:t>arin-moderatuan</a:t>
            </a:r>
            <a:r>
              <a:rPr lang="es-ES" sz="2000" dirty="0" smtClean="0">
                <a:latin typeface="Arial Unicode MS" pitchFamily="34" charset="-128"/>
              </a:rPr>
              <a:t> </a:t>
            </a:r>
            <a:r>
              <a:rPr lang="es-ES" sz="2000" dirty="0">
                <a:latin typeface="Arial Unicode MS" pitchFamily="34" charset="-128"/>
              </a:rPr>
              <a:t>eta </a:t>
            </a:r>
            <a:r>
              <a:rPr lang="es-ES" sz="2000" dirty="0" err="1">
                <a:latin typeface="Arial Unicode MS" pitchFamily="34" charset="-128"/>
              </a:rPr>
              <a:t>zirrosi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konpentsatuan</a:t>
            </a:r>
            <a:r>
              <a:rPr lang="es-ES" sz="2000" dirty="0">
                <a:latin typeface="Arial Unicode MS" pitchFamily="34" charset="-128"/>
              </a:rPr>
              <a:t>. </a:t>
            </a:r>
            <a:r>
              <a:rPr lang="es-ES" sz="2000" dirty="0" err="1">
                <a:latin typeface="Arial Unicode MS" pitchFamily="34" charset="-128"/>
              </a:rPr>
              <a:t>E</a:t>
            </a:r>
            <a:r>
              <a:rPr lang="es-ES" sz="2000" dirty="0" err="1" smtClean="0">
                <a:latin typeface="Arial Unicode MS" pitchFamily="34" charset="-128"/>
              </a:rPr>
              <a:t>kintzaldi</a:t>
            </a:r>
            <a:r>
              <a:rPr lang="es-ES" sz="2000" dirty="0" smtClean="0">
                <a:latin typeface="Arial Unicode MS" pitchFamily="34" charset="-128"/>
              </a:rPr>
              <a:t> </a:t>
            </a:r>
            <a:r>
              <a:rPr lang="es-ES" sz="2000" dirty="0" err="1" smtClean="0">
                <a:latin typeface="Arial Unicode MS" pitchFamily="34" charset="-128"/>
              </a:rPr>
              <a:t>laburrekoak</a:t>
            </a:r>
            <a:r>
              <a:rPr lang="es-ES" sz="2000" dirty="0" smtClean="0">
                <a:latin typeface="Arial Unicode MS" pitchFamily="34" charset="-128"/>
              </a:rPr>
              <a:t> </a:t>
            </a:r>
            <a:r>
              <a:rPr lang="es-ES" sz="2000" dirty="0" err="1" smtClean="0">
                <a:latin typeface="Arial Unicode MS" pitchFamily="34" charset="-128"/>
              </a:rPr>
              <a:t>aukera</a:t>
            </a:r>
            <a:r>
              <a:rPr lang="es-ES" sz="2000" dirty="0" smtClean="0">
                <a:latin typeface="Arial Unicode MS" pitchFamily="34" charset="-128"/>
              </a:rPr>
              <a:t> </a:t>
            </a:r>
            <a:r>
              <a:rPr lang="es-ES" sz="2000" dirty="0" err="1" smtClean="0">
                <a:latin typeface="Arial Unicode MS" pitchFamily="34" charset="-128"/>
              </a:rPr>
              <a:t>ona</a:t>
            </a:r>
            <a:r>
              <a:rPr lang="es-ES" sz="2000" dirty="0" smtClean="0">
                <a:latin typeface="Arial Unicode MS" pitchFamily="34" charset="-128"/>
              </a:rPr>
              <a:t> </a:t>
            </a:r>
            <a:r>
              <a:rPr lang="es-ES" sz="2000" dirty="0" err="1" smtClean="0">
                <a:latin typeface="Arial Unicode MS" pitchFamily="34" charset="-128"/>
              </a:rPr>
              <a:t>dira</a:t>
            </a:r>
            <a:r>
              <a:rPr lang="es-ES" sz="2000" dirty="0" smtClean="0">
                <a:latin typeface="Arial Unicode MS" pitchFamily="34" charset="-128"/>
              </a:rPr>
              <a:t>, </a:t>
            </a:r>
            <a:r>
              <a:rPr lang="es-ES" sz="2000" dirty="0" err="1">
                <a:latin typeface="Arial Unicode MS" pitchFamily="34" charset="-128"/>
              </a:rPr>
              <a:t>adibidez</a:t>
            </a:r>
            <a:r>
              <a:rPr lang="es-ES" sz="2000" dirty="0">
                <a:latin typeface="Arial Unicode MS" pitchFamily="34" charset="-128"/>
              </a:rPr>
              <a:t>, </a:t>
            </a:r>
            <a:r>
              <a:rPr lang="es-ES" sz="2000" b="1" dirty="0" err="1">
                <a:solidFill>
                  <a:schemeClr val="tx2"/>
                </a:solidFill>
                <a:latin typeface="Arial Unicode MS" pitchFamily="34" charset="-128"/>
              </a:rPr>
              <a:t>gliklazida</a:t>
            </a:r>
            <a:r>
              <a:rPr lang="es-ES" sz="2000" dirty="0">
                <a:latin typeface="Arial Unicode MS" pitchFamily="34" charset="-128"/>
              </a:rPr>
              <a:t>, </a:t>
            </a:r>
            <a:r>
              <a:rPr lang="es-ES" sz="2000" b="1" dirty="0" err="1">
                <a:solidFill>
                  <a:schemeClr val="tx2"/>
                </a:solidFill>
                <a:latin typeface="Arial Unicode MS" pitchFamily="34" charset="-128"/>
              </a:rPr>
              <a:t>glipizida</a:t>
            </a:r>
            <a:r>
              <a:rPr lang="es-ES" sz="2000" dirty="0">
                <a:latin typeface="Arial Unicode MS" pitchFamily="34" charset="-128"/>
              </a:rPr>
              <a:t> eta </a:t>
            </a:r>
            <a:r>
              <a:rPr lang="es-ES" sz="2000" b="1" dirty="0" err="1">
                <a:solidFill>
                  <a:schemeClr val="tx2"/>
                </a:solidFill>
                <a:latin typeface="Arial Unicode MS" pitchFamily="34" charset="-128"/>
              </a:rPr>
              <a:t>glimepirida</a:t>
            </a:r>
            <a:r>
              <a:rPr lang="es-ES" sz="2000" dirty="0">
                <a:latin typeface="Arial Unicode MS" pitchFamily="34" charset="-128"/>
              </a:rPr>
              <a:t>. </a:t>
            </a:r>
            <a:endParaRPr lang="es-ES" sz="2000" dirty="0" smtClean="0">
              <a:latin typeface="Arial Unicode MS" pitchFamily="34" charset="-128"/>
            </a:endParaRPr>
          </a:p>
          <a:p>
            <a:pPr>
              <a:buClr>
                <a:schemeClr val="tx2">
                  <a:lumMod val="50000"/>
                </a:schemeClr>
              </a:buClr>
            </a:pPr>
            <a:r>
              <a:rPr lang="es-ES" sz="2000" b="1" dirty="0" err="1">
                <a:solidFill>
                  <a:schemeClr val="tx2"/>
                </a:solidFill>
                <a:latin typeface="Arial Unicode MS" pitchFamily="34" charset="-128"/>
              </a:rPr>
              <a:t>Glibenklamida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ez</a:t>
            </a:r>
            <a:r>
              <a:rPr lang="es-ES" sz="2000" dirty="0">
                <a:latin typeface="Arial Unicode MS" pitchFamily="34" charset="-128"/>
              </a:rPr>
              <a:t> da </a:t>
            </a:r>
            <a:r>
              <a:rPr lang="es-ES" sz="2000" dirty="0" err="1">
                <a:latin typeface="Arial Unicode MS" pitchFamily="34" charset="-128"/>
              </a:rPr>
              <a:t>gomendatzen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smtClean="0">
                <a:latin typeface="Arial Unicode MS" pitchFamily="34" charset="-128"/>
              </a:rPr>
              <a:t>(</a:t>
            </a:r>
            <a:r>
              <a:rPr lang="es-ES" sz="2000" dirty="0" err="1" smtClean="0">
                <a:latin typeface="Arial Unicode MS" pitchFamily="34" charset="-128"/>
              </a:rPr>
              <a:t>gibeleko</a:t>
            </a:r>
            <a:r>
              <a:rPr lang="es-ES" sz="2000" dirty="0" smtClean="0">
                <a:latin typeface="Arial Unicode MS" pitchFamily="34" charset="-128"/>
              </a:rPr>
              <a:t> </a:t>
            </a:r>
            <a:r>
              <a:rPr lang="es-ES" sz="2000" dirty="0">
                <a:latin typeface="Arial Unicode MS" pitchFamily="34" charset="-128"/>
              </a:rPr>
              <a:t>metabolismo </a:t>
            </a:r>
            <a:r>
              <a:rPr lang="es-ES" sz="2000" dirty="0" err="1" smtClean="0">
                <a:latin typeface="Arial Unicode MS" pitchFamily="34" charset="-128"/>
              </a:rPr>
              <a:t>hedatua</a:t>
            </a:r>
            <a:r>
              <a:rPr lang="es-ES" sz="2000" dirty="0" smtClean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duelako</a:t>
            </a:r>
            <a:r>
              <a:rPr lang="es-ES" sz="2000" dirty="0">
                <a:latin typeface="Arial Unicode MS" pitchFamily="34" charset="-128"/>
              </a:rPr>
              <a:t> eta </a:t>
            </a:r>
            <a:r>
              <a:rPr lang="es-ES" sz="2000" dirty="0" err="1">
                <a:latin typeface="Arial Unicode MS" pitchFamily="34" charset="-128"/>
              </a:rPr>
              <a:t>hipogluzemia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arrisku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 smtClean="0">
                <a:latin typeface="Arial Unicode MS" pitchFamily="34" charset="-128"/>
              </a:rPr>
              <a:t>handiagoa</a:t>
            </a:r>
            <a:r>
              <a:rPr lang="es-ES" sz="2000" dirty="0" smtClean="0">
                <a:latin typeface="Arial Unicode MS" pitchFamily="34" charset="-128"/>
              </a:rPr>
              <a:t>).</a:t>
            </a:r>
          </a:p>
          <a:p>
            <a:pPr>
              <a:buClr>
                <a:schemeClr val="tx2">
                  <a:lumMod val="50000"/>
                </a:schemeClr>
              </a:buClr>
            </a:pPr>
            <a:r>
              <a:rPr lang="es-ES" sz="2000" dirty="0" err="1" smtClean="0">
                <a:latin typeface="Arial Unicode MS" pitchFamily="34" charset="-128"/>
              </a:rPr>
              <a:t>Sulfonilureek</a:t>
            </a:r>
            <a:r>
              <a:rPr lang="es-ES" sz="2000" dirty="0" smtClean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eragindako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hipogluzemia-arriskua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nabarmen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handiagoa</a:t>
            </a:r>
            <a:r>
              <a:rPr lang="es-ES" sz="2000" dirty="0">
                <a:latin typeface="Arial Unicode MS" pitchFamily="34" charset="-128"/>
              </a:rPr>
              <a:t> da </a:t>
            </a:r>
            <a:r>
              <a:rPr lang="es-ES" sz="2000" dirty="0" err="1">
                <a:latin typeface="Arial Unicode MS" pitchFamily="34" charset="-128"/>
              </a:rPr>
              <a:t>gibeleko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gutxiegitasun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larria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duten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pazienteetan</a:t>
            </a:r>
            <a:r>
              <a:rPr lang="es-ES" sz="2000" dirty="0">
                <a:latin typeface="Arial Unicode MS" pitchFamily="34" charset="-128"/>
              </a:rPr>
              <a:t>, eta </a:t>
            </a:r>
            <a:r>
              <a:rPr lang="es-ES" sz="2000" dirty="0" err="1">
                <a:latin typeface="Arial Unicode MS" pitchFamily="34" charset="-128"/>
              </a:rPr>
              <a:t>fitxa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teknikoetan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kontraindikatuta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daude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giltzurruneko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edo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gibeleko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funtzioaren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alterazio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 smtClean="0">
                <a:latin typeface="Arial Unicode MS" pitchFamily="34" charset="-128"/>
              </a:rPr>
              <a:t>larrietan</a:t>
            </a:r>
            <a:r>
              <a:rPr lang="es-ES" sz="2000" dirty="0" smtClean="0">
                <a:latin typeface="Arial Unicode MS" pitchFamily="34" charset="-128"/>
              </a:rPr>
              <a:t>.</a:t>
            </a:r>
          </a:p>
          <a:p>
            <a:pPr>
              <a:buFontTx/>
              <a:buNone/>
            </a:pPr>
            <a:endParaRPr lang="es-ES" sz="2000" dirty="0" smtClean="0"/>
          </a:p>
          <a:p>
            <a:endParaRPr lang="es-ES" sz="2000" dirty="0" smtClean="0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/>
              <a:t>Hipogluzemianteak</a:t>
            </a:r>
            <a:r>
              <a:rPr lang="es-ES" dirty="0"/>
              <a:t> </a:t>
            </a:r>
            <a:r>
              <a:rPr lang="es-ES" dirty="0" smtClean="0">
                <a:solidFill>
                  <a:schemeClr val="tx2"/>
                </a:solidFill>
                <a:latin typeface="Arial Black" pitchFamily="34" charset="0"/>
              </a:rPr>
              <a:t>(II)</a:t>
            </a:r>
            <a:endParaRPr lang="es-ES" dirty="0">
              <a:solidFill>
                <a:schemeClr val="tx2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1833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idx="4294967295"/>
          </p:nvPr>
        </p:nvSpPr>
        <p:spPr bwMode="auto">
          <a:xfrm>
            <a:off x="0" y="764704"/>
            <a:ext cx="9144000" cy="6480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lvl="0" indent="0">
              <a:buClr>
                <a:srgbClr val="4BACC6">
                  <a:lumMod val="50000"/>
                </a:srgbClr>
              </a:buClr>
              <a:buNone/>
            </a:pPr>
            <a:r>
              <a:rPr lang="es-ES" b="1" dirty="0" err="1" smtClean="0">
                <a:solidFill>
                  <a:srgbClr val="4BACC6"/>
                </a:solidFill>
                <a:latin typeface="Arial Unicode MS" pitchFamily="34" charset="-128"/>
              </a:rPr>
              <a:t>Glinidak</a:t>
            </a:r>
            <a:r>
              <a:rPr lang="es-ES" sz="2800" b="1" dirty="0" smtClean="0">
                <a:solidFill>
                  <a:srgbClr val="4BACC6"/>
                </a:solidFill>
                <a:latin typeface="Arial Unicode MS" pitchFamily="34" charset="-128"/>
              </a:rPr>
              <a:t> </a:t>
            </a:r>
            <a:endParaRPr lang="es-ES" sz="2800" b="1" dirty="0">
              <a:solidFill>
                <a:srgbClr val="4BACC6"/>
              </a:solidFill>
              <a:latin typeface="Arial Unicode MS" pitchFamily="34" charset="-128"/>
            </a:endParaRPr>
          </a:p>
          <a:p>
            <a:pPr lvl="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s-ES" sz="2000" dirty="0" err="1" smtClean="0">
                <a:latin typeface="Arial Unicode MS" pitchFamily="34" charset="-128"/>
              </a:rPr>
              <a:t>Kasu</a:t>
            </a:r>
            <a:r>
              <a:rPr lang="es-ES" sz="2000" dirty="0" smtClean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bakanetan</a:t>
            </a:r>
            <a:r>
              <a:rPr lang="es-ES" sz="2000" dirty="0">
                <a:latin typeface="Arial Unicode MS" pitchFamily="34" charset="-128"/>
              </a:rPr>
              <a:t>, </a:t>
            </a:r>
            <a:r>
              <a:rPr lang="es-ES" sz="2000" dirty="0" err="1">
                <a:latin typeface="Arial Unicode MS" pitchFamily="34" charset="-128"/>
              </a:rPr>
              <a:t>gibeleko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 smtClean="0">
                <a:latin typeface="Arial Unicode MS" pitchFamily="34" charset="-128"/>
              </a:rPr>
              <a:t>entzimen</a:t>
            </a:r>
            <a:r>
              <a:rPr lang="es-ES" sz="2000" dirty="0" smtClean="0">
                <a:latin typeface="Arial Unicode MS" pitchFamily="34" charset="-128"/>
              </a:rPr>
              <a:t> </a:t>
            </a:r>
            <a:r>
              <a:rPr lang="es-ES" sz="2000" b="1" dirty="0" smtClean="0">
                <a:latin typeface="Arial Unicode MS" pitchFamily="34" charset="-128"/>
              </a:rPr>
              <a:t>↑</a:t>
            </a:r>
            <a:r>
              <a:rPr lang="es-ES" sz="2000" dirty="0" smtClean="0">
                <a:latin typeface="Arial Unicode MS" pitchFamily="34" charset="-128"/>
              </a:rPr>
              <a:t> </a:t>
            </a:r>
            <a:r>
              <a:rPr lang="es-ES" sz="2000" b="1" dirty="0" err="1">
                <a:solidFill>
                  <a:schemeClr val="tx2"/>
                </a:solidFill>
                <a:latin typeface="Arial Unicode MS" pitchFamily="34" charset="-128"/>
              </a:rPr>
              <a:t>r</a:t>
            </a:r>
            <a:r>
              <a:rPr lang="es-ES" sz="2000" b="1" dirty="0" err="1" smtClean="0">
                <a:solidFill>
                  <a:schemeClr val="tx2"/>
                </a:solidFill>
                <a:latin typeface="Arial Unicode MS" pitchFamily="34" charset="-128"/>
              </a:rPr>
              <a:t>epaglinidarekin</a:t>
            </a:r>
            <a:r>
              <a:rPr lang="es-ES" sz="2000" dirty="0" smtClean="0">
                <a:latin typeface="Arial Unicode MS" pitchFamily="34" charset="-128"/>
              </a:rPr>
              <a:t> </a:t>
            </a:r>
            <a:r>
              <a:rPr lang="es-ES" sz="2000" dirty="0">
                <a:latin typeface="Arial Unicode MS" pitchFamily="34" charset="-128"/>
              </a:rPr>
              <a:t>eta </a:t>
            </a:r>
            <a:r>
              <a:rPr lang="es-ES" sz="2000" b="1" dirty="0" err="1">
                <a:solidFill>
                  <a:schemeClr val="tx2"/>
                </a:solidFill>
                <a:latin typeface="Arial Unicode MS" pitchFamily="34" charset="-128"/>
              </a:rPr>
              <a:t>nateglinidarekin</a:t>
            </a:r>
            <a:r>
              <a:rPr lang="es-ES" sz="2000" dirty="0">
                <a:latin typeface="Arial Unicode MS" pitchFamily="34" charset="-128"/>
              </a:rPr>
              <a:t>, eta </a:t>
            </a:r>
            <a:r>
              <a:rPr lang="es-ES" sz="2000" dirty="0" err="1">
                <a:latin typeface="Arial Unicode MS" pitchFamily="34" charset="-128"/>
              </a:rPr>
              <a:t>kasu</a:t>
            </a:r>
            <a:r>
              <a:rPr lang="es-ES" sz="2000" dirty="0">
                <a:latin typeface="Arial Unicode MS" pitchFamily="34" charset="-128"/>
              </a:rPr>
              <a:t> oso </a:t>
            </a:r>
            <a:r>
              <a:rPr lang="es-ES" sz="2000" dirty="0" err="1">
                <a:latin typeface="Arial Unicode MS" pitchFamily="34" charset="-128"/>
              </a:rPr>
              <a:t>arraroetan</a:t>
            </a:r>
            <a:r>
              <a:rPr lang="es-ES" sz="2000" dirty="0">
                <a:latin typeface="Arial Unicode MS" pitchFamily="34" charset="-128"/>
              </a:rPr>
              <a:t>, </a:t>
            </a:r>
            <a:r>
              <a:rPr lang="es-ES" sz="2000" dirty="0" err="1">
                <a:latin typeface="Arial Unicode MS" pitchFamily="34" charset="-128"/>
              </a:rPr>
              <a:t>gibelaren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disfuntzio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larria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b="1" dirty="0" err="1" smtClean="0">
                <a:solidFill>
                  <a:schemeClr val="tx2"/>
                </a:solidFill>
                <a:latin typeface="Arial Unicode MS" pitchFamily="34" charset="-128"/>
              </a:rPr>
              <a:t>repaglinidarekin</a:t>
            </a:r>
            <a:r>
              <a:rPr lang="es-ES" sz="2000" b="1" dirty="0" smtClean="0">
                <a:solidFill>
                  <a:schemeClr val="tx2"/>
                </a:solidFill>
                <a:latin typeface="Arial Unicode MS" pitchFamily="34" charset="-128"/>
              </a:rPr>
              <a:t>.</a:t>
            </a:r>
            <a:endParaRPr lang="es-ES" sz="2000" b="1" dirty="0">
              <a:solidFill>
                <a:schemeClr val="tx2"/>
              </a:solidFill>
              <a:latin typeface="Arial Unicode MS" pitchFamily="34" charset="-128"/>
            </a:endParaRPr>
          </a:p>
          <a:p>
            <a:pPr lvl="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s-ES" sz="2000" b="1" dirty="0" err="1" smtClean="0">
                <a:solidFill>
                  <a:schemeClr val="tx2"/>
                </a:solidFill>
                <a:latin typeface="Arial Unicode MS" pitchFamily="34" charset="-128"/>
              </a:rPr>
              <a:t>Nateglinida</a:t>
            </a:r>
            <a:r>
              <a:rPr lang="es-ES" sz="2000" b="1" dirty="0" smtClean="0">
                <a:solidFill>
                  <a:schemeClr val="tx2"/>
                </a:solidFill>
                <a:latin typeface="Arial Unicode MS" pitchFamily="34" charset="-128"/>
              </a:rPr>
              <a:t> </a:t>
            </a:r>
            <a:r>
              <a:rPr lang="es-ES" sz="2000" dirty="0" err="1" smtClean="0">
                <a:latin typeface="Arial Unicode MS" pitchFamily="34" charset="-128"/>
              </a:rPr>
              <a:t>seguruagoa</a:t>
            </a:r>
            <a:r>
              <a:rPr lang="es-ES" sz="2000" dirty="0" smtClean="0">
                <a:latin typeface="Arial Unicode MS" pitchFamily="34" charset="-128"/>
              </a:rPr>
              <a:t> </a:t>
            </a:r>
            <a:r>
              <a:rPr lang="es-ES" sz="2000" dirty="0" err="1" smtClean="0">
                <a:latin typeface="Arial Unicode MS" pitchFamily="34" charset="-128"/>
              </a:rPr>
              <a:t>dirudi</a:t>
            </a:r>
            <a:r>
              <a:rPr lang="es-ES" sz="2000" dirty="0" smtClean="0">
                <a:latin typeface="Arial Unicode MS" pitchFamily="34" charset="-128"/>
              </a:rPr>
              <a:t> </a:t>
            </a:r>
            <a:r>
              <a:rPr lang="es-ES" sz="2000" b="1" dirty="0" err="1" smtClean="0">
                <a:solidFill>
                  <a:schemeClr val="tx2"/>
                </a:solidFill>
                <a:latin typeface="Arial Unicode MS" pitchFamily="34" charset="-128"/>
              </a:rPr>
              <a:t>repaglinida</a:t>
            </a:r>
            <a:r>
              <a:rPr lang="es-ES" sz="2000" dirty="0" smtClean="0">
                <a:latin typeface="Arial Unicode MS" pitchFamily="34" charset="-128"/>
              </a:rPr>
              <a:t> </a:t>
            </a:r>
            <a:r>
              <a:rPr lang="es-ES" sz="2000" dirty="0" err="1" smtClean="0">
                <a:latin typeface="Arial Unicode MS" pitchFamily="34" charset="-128"/>
              </a:rPr>
              <a:t>baino</a:t>
            </a:r>
            <a:r>
              <a:rPr lang="es-ES" sz="2000" dirty="0" smtClean="0">
                <a:latin typeface="Arial Unicode MS" pitchFamily="34" charset="-128"/>
              </a:rPr>
              <a:t>. </a:t>
            </a:r>
            <a:r>
              <a:rPr lang="it-IT" sz="2000" dirty="0">
                <a:latin typeface="Arial Unicode MS" pitchFamily="34" charset="-128"/>
              </a:rPr>
              <a:t>Gibeleko alterazio arin edo </a:t>
            </a:r>
            <a:r>
              <a:rPr lang="it-IT" sz="2000" dirty="0" smtClean="0">
                <a:latin typeface="Arial Unicode MS" pitchFamily="34" charset="-128"/>
              </a:rPr>
              <a:t>moderatuan, </a:t>
            </a:r>
            <a:r>
              <a:rPr lang="pt-BR" sz="2000" dirty="0" err="1">
                <a:latin typeface="Arial Unicode MS" pitchFamily="34" charset="-128"/>
              </a:rPr>
              <a:t>ez</a:t>
            </a:r>
            <a:r>
              <a:rPr lang="pt-BR" sz="2000" dirty="0">
                <a:latin typeface="Arial Unicode MS" pitchFamily="34" charset="-128"/>
              </a:rPr>
              <a:t> </a:t>
            </a:r>
            <a:r>
              <a:rPr lang="pt-BR" sz="2000" dirty="0" err="1">
                <a:latin typeface="Arial Unicode MS" pitchFamily="34" charset="-128"/>
              </a:rPr>
              <a:t>dago</a:t>
            </a:r>
            <a:r>
              <a:rPr lang="pt-BR" sz="2000" dirty="0">
                <a:latin typeface="Arial Unicode MS" pitchFamily="34" charset="-128"/>
              </a:rPr>
              <a:t> </a:t>
            </a:r>
            <a:r>
              <a:rPr lang="pt-BR" sz="2000" dirty="0" err="1">
                <a:latin typeface="Arial Unicode MS" pitchFamily="34" charset="-128"/>
              </a:rPr>
              <a:t>honen</a:t>
            </a:r>
            <a:r>
              <a:rPr lang="pt-BR" sz="2000" dirty="0">
                <a:latin typeface="Arial Unicode MS" pitchFamily="34" charset="-128"/>
              </a:rPr>
              <a:t> </a:t>
            </a:r>
            <a:r>
              <a:rPr lang="pt-BR" sz="2000" dirty="0" err="1">
                <a:latin typeface="Arial Unicode MS" pitchFamily="34" charset="-128"/>
              </a:rPr>
              <a:t>dosia</a:t>
            </a:r>
            <a:r>
              <a:rPr lang="pt-BR" sz="2000" dirty="0">
                <a:latin typeface="Arial Unicode MS" pitchFamily="34" charset="-128"/>
              </a:rPr>
              <a:t> </a:t>
            </a:r>
            <a:r>
              <a:rPr lang="pt-BR" sz="2000" dirty="0" err="1">
                <a:latin typeface="Arial Unicode MS" pitchFamily="34" charset="-128"/>
              </a:rPr>
              <a:t>doitu</a:t>
            </a:r>
            <a:r>
              <a:rPr lang="pt-BR" sz="2000" dirty="0">
                <a:latin typeface="Arial Unicode MS" pitchFamily="34" charset="-128"/>
              </a:rPr>
              <a:t> </a:t>
            </a:r>
            <a:r>
              <a:rPr lang="pt-BR" sz="2000" dirty="0" err="1" smtClean="0">
                <a:latin typeface="Arial Unicode MS" pitchFamily="34" charset="-128"/>
              </a:rPr>
              <a:t>beharrik</a:t>
            </a:r>
            <a:r>
              <a:rPr lang="pt-BR" sz="2000" dirty="0" smtClean="0">
                <a:latin typeface="Arial Unicode MS" pitchFamily="34" charset="-128"/>
              </a:rPr>
              <a:t>.</a:t>
            </a:r>
            <a:endParaRPr lang="it-IT" sz="2000" dirty="0" smtClean="0">
              <a:latin typeface="Arial Unicode MS" pitchFamily="34" charset="-128"/>
            </a:endParaRPr>
          </a:p>
          <a:p>
            <a:pPr lvl="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s-ES" sz="2000" dirty="0" err="1" smtClean="0">
                <a:latin typeface="Arial Unicode MS" pitchFamily="34" charset="-128"/>
              </a:rPr>
              <a:t>Biak</a:t>
            </a:r>
            <a:r>
              <a:rPr lang="es-ES" sz="2000" dirty="0" smtClean="0">
                <a:latin typeface="Arial Unicode MS" pitchFamily="34" charset="-128"/>
              </a:rPr>
              <a:t> </a:t>
            </a:r>
            <a:r>
              <a:rPr lang="es-ES" sz="2000" dirty="0" err="1" smtClean="0">
                <a:latin typeface="Arial Unicode MS" pitchFamily="34" charset="-128"/>
              </a:rPr>
              <a:t>kontraindikatuta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daude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gibeleko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gaixotasun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larrian</a:t>
            </a:r>
            <a:r>
              <a:rPr lang="es-ES" sz="2000" dirty="0">
                <a:latin typeface="Arial Unicode MS" pitchFamily="34" charset="-128"/>
              </a:rPr>
              <a:t>.</a:t>
            </a:r>
          </a:p>
          <a:p>
            <a:pPr marL="0" lvl="0" indent="0" algn="just">
              <a:spcAft>
                <a:spcPts val="0"/>
              </a:spcAft>
              <a:buNone/>
            </a:pPr>
            <a:r>
              <a:rPr lang="es-ES" b="1" dirty="0" err="1" smtClean="0">
                <a:solidFill>
                  <a:srgbClr val="4BACC6"/>
                </a:solidFill>
                <a:latin typeface="Arial Unicode MS" pitchFamily="34" charset="-128"/>
              </a:rPr>
              <a:t>Pioglitazona</a:t>
            </a:r>
            <a:r>
              <a:rPr lang="es-ES" b="1" dirty="0" smtClean="0">
                <a:solidFill>
                  <a:srgbClr val="4BACC6"/>
                </a:solidFill>
                <a:latin typeface="Arial Unicode MS" pitchFamily="34" charset="-128"/>
              </a:rPr>
              <a:t> </a:t>
            </a:r>
          </a:p>
          <a:p>
            <a:pPr>
              <a:buClr>
                <a:schemeClr val="tx2">
                  <a:lumMod val="50000"/>
                </a:schemeClr>
              </a:buClr>
            </a:pPr>
            <a:r>
              <a:rPr lang="es-ES" sz="2000" dirty="0" err="1" smtClean="0">
                <a:latin typeface="Arial Unicode MS" pitchFamily="34" charset="-128"/>
              </a:rPr>
              <a:t>Gibeleko</a:t>
            </a:r>
            <a:r>
              <a:rPr lang="es-ES" sz="2000" dirty="0" smtClean="0">
                <a:latin typeface="Arial Unicode MS" pitchFamily="34" charset="-128"/>
              </a:rPr>
              <a:t> </a:t>
            </a:r>
            <a:r>
              <a:rPr lang="es-ES" sz="2000" dirty="0" err="1" smtClean="0">
                <a:latin typeface="Arial Unicode MS" pitchFamily="34" charset="-128"/>
              </a:rPr>
              <a:t>entzimen</a:t>
            </a:r>
            <a:r>
              <a:rPr lang="es-ES" sz="2000" b="1" dirty="0" smtClean="0">
                <a:latin typeface="Arial Unicode MS" pitchFamily="34" charset="-128"/>
              </a:rPr>
              <a:t>↑</a:t>
            </a:r>
            <a:r>
              <a:rPr lang="es-ES" sz="2000" dirty="0" smtClean="0">
                <a:latin typeface="Arial Unicode MS" pitchFamily="34" charset="-128"/>
              </a:rPr>
              <a:t> eta </a:t>
            </a:r>
            <a:r>
              <a:rPr lang="es-ES" sz="2000" dirty="0" err="1">
                <a:latin typeface="Arial Unicode MS" pitchFamily="34" charset="-128"/>
              </a:rPr>
              <a:t>gutxiegitasun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hepatozelularra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 smtClean="0">
                <a:latin typeface="Arial Unicode MS" pitchFamily="34" charset="-128"/>
              </a:rPr>
              <a:t>kasu</a:t>
            </a:r>
            <a:r>
              <a:rPr lang="es-ES" sz="2000" dirty="0" smtClean="0">
                <a:latin typeface="Arial Unicode MS" pitchFamily="34" charset="-128"/>
              </a:rPr>
              <a:t> </a:t>
            </a:r>
            <a:r>
              <a:rPr lang="es-ES" sz="2000" dirty="0" err="1" smtClean="0">
                <a:latin typeface="Arial Unicode MS" pitchFamily="34" charset="-128"/>
              </a:rPr>
              <a:t>bakanetan</a:t>
            </a:r>
            <a:r>
              <a:rPr lang="es-ES" sz="2000" dirty="0" smtClean="0">
                <a:latin typeface="Arial Unicode MS" pitchFamily="34" charset="-128"/>
              </a:rPr>
              <a:t>.</a:t>
            </a:r>
          </a:p>
          <a:p>
            <a:pPr>
              <a:buClr>
                <a:schemeClr val="tx2">
                  <a:lumMod val="50000"/>
                </a:schemeClr>
              </a:buClr>
            </a:pPr>
            <a:r>
              <a:rPr lang="es-ES" sz="2000" dirty="0" err="1" smtClean="0">
                <a:latin typeface="Arial Unicode MS" pitchFamily="34" charset="-128"/>
              </a:rPr>
              <a:t>Baldin</a:t>
            </a:r>
            <a:r>
              <a:rPr lang="es-ES" sz="2000" dirty="0" smtClean="0">
                <a:latin typeface="Arial Unicode MS" pitchFamily="34" charset="-128"/>
              </a:rPr>
              <a:t> </a:t>
            </a:r>
            <a:r>
              <a:rPr lang="es-ES" sz="2000" dirty="0" err="1" smtClean="0">
                <a:latin typeface="Arial Unicode MS" pitchFamily="34" charset="-128"/>
              </a:rPr>
              <a:t>alanina</a:t>
            </a:r>
            <a:r>
              <a:rPr lang="es-ES" sz="2000" dirty="0" smtClean="0">
                <a:latin typeface="Arial Unicode MS" pitchFamily="34" charset="-128"/>
              </a:rPr>
              <a:t> </a:t>
            </a:r>
            <a:r>
              <a:rPr lang="es-ES" sz="2000" dirty="0" err="1" smtClean="0">
                <a:latin typeface="Arial Unicode MS" pitchFamily="34" charset="-128"/>
              </a:rPr>
              <a:t>aminotransferasen</a:t>
            </a:r>
            <a:r>
              <a:rPr lang="es-ES" sz="2000" dirty="0" smtClean="0">
                <a:latin typeface="Arial Unicode MS" pitchFamily="34" charset="-128"/>
              </a:rPr>
              <a:t> (ALT)&gt;</a:t>
            </a:r>
            <a:r>
              <a:rPr lang="es-ES" sz="2000" dirty="0">
                <a:latin typeface="Arial Unicode MS" pitchFamily="34" charset="-128"/>
              </a:rPr>
              <a:t>2,5 </a:t>
            </a:r>
            <a:r>
              <a:rPr lang="es-ES" sz="2000" dirty="0" smtClean="0">
                <a:latin typeface="Arial Unicode MS" pitchFamily="34" charset="-128"/>
              </a:rPr>
              <a:t> x </a:t>
            </a:r>
            <a:r>
              <a:rPr lang="es-ES" sz="2000" dirty="0" err="1" smtClean="0">
                <a:latin typeface="Arial Unicode MS" pitchFamily="34" charset="-128"/>
              </a:rPr>
              <a:t>normaltasunaren</a:t>
            </a:r>
            <a:r>
              <a:rPr lang="es-ES" sz="2000" dirty="0" smtClean="0">
                <a:latin typeface="Arial Unicode MS" pitchFamily="34" charset="-128"/>
              </a:rPr>
              <a:t> </a:t>
            </a:r>
            <a:r>
              <a:rPr lang="es-ES" sz="2000" dirty="0" err="1" smtClean="0">
                <a:latin typeface="Arial Unicode MS" pitchFamily="34" charset="-128"/>
              </a:rPr>
              <a:t>goiko</a:t>
            </a:r>
            <a:r>
              <a:rPr lang="es-ES" sz="2000" dirty="0" smtClean="0">
                <a:latin typeface="Arial Unicode MS" pitchFamily="34" charset="-128"/>
              </a:rPr>
              <a:t> muga (NGM) </a:t>
            </a:r>
            <a:r>
              <a:rPr lang="es-ES" sz="2000" dirty="0" err="1" smtClean="0">
                <a:latin typeface="Arial Unicode MS" pitchFamily="34" charset="-128"/>
              </a:rPr>
              <a:t>bada</a:t>
            </a:r>
            <a:r>
              <a:rPr lang="es-ES" sz="2000" dirty="0" smtClean="0">
                <a:latin typeface="Arial Unicode MS" pitchFamily="34" charset="-128"/>
              </a:rPr>
              <a:t> </a:t>
            </a:r>
            <a:r>
              <a:rPr lang="it-IT" sz="2000" dirty="0">
                <a:latin typeface="Arial Unicode MS" pitchFamily="34" charset="-128"/>
              </a:rPr>
              <a:t>edo gibeleko gaixotasuna ageri duten </a:t>
            </a:r>
            <a:r>
              <a:rPr lang="it-IT" sz="2000" dirty="0" smtClean="0">
                <a:latin typeface="Arial Unicode MS" pitchFamily="34" charset="-128"/>
              </a:rPr>
              <a:t>pazienteetan, ez hasi tratamendua.</a:t>
            </a:r>
            <a:r>
              <a:rPr lang="es-ES" sz="2000" dirty="0" smtClean="0">
                <a:latin typeface="Arial Unicode MS" pitchFamily="34" charset="-128"/>
              </a:rPr>
              <a:t> </a:t>
            </a:r>
            <a:r>
              <a:rPr lang="es-ES" sz="2000" dirty="0" err="1" smtClean="0">
                <a:latin typeface="Arial Unicode MS" pitchFamily="34" charset="-128"/>
              </a:rPr>
              <a:t>Baldin</a:t>
            </a:r>
            <a:r>
              <a:rPr lang="es-ES" sz="2000" dirty="0" smtClean="0">
                <a:latin typeface="Arial Unicode MS" pitchFamily="34" charset="-128"/>
              </a:rPr>
              <a:t> ALT </a:t>
            </a:r>
            <a:r>
              <a:rPr lang="nn-NO" sz="2000" dirty="0" smtClean="0">
                <a:latin typeface="Arial Unicode MS" pitchFamily="34" charset="-128"/>
              </a:rPr>
              <a:t>&gt;3  </a:t>
            </a:r>
            <a:r>
              <a:rPr lang="nn-NO" sz="2000" dirty="0">
                <a:latin typeface="Arial Unicode MS" pitchFamily="34" charset="-128"/>
              </a:rPr>
              <a:t>x </a:t>
            </a:r>
            <a:r>
              <a:rPr lang="nn-NO" sz="2000" dirty="0" smtClean="0">
                <a:latin typeface="Arial Unicode MS" pitchFamily="34" charset="-128"/>
              </a:rPr>
              <a:t>NGM, tratamendua eten.</a:t>
            </a:r>
            <a:endParaRPr lang="es-ES" sz="2000" dirty="0">
              <a:latin typeface="Arial Unicode MS" pitchFamily="34" charset="-128"/>
            </a:endParaRPr>
          </a:p>
          <a:p>
            <a:pPr>
              <a:buClr>
                <a:schemeClr val="tx2">
                  <a:lumMod val="50000"/>
                </a:schemeClr>
              </a:buClr>
            </a:pPr>
            <a:r>
              <a:rPr lang="es-ES" sz="2000" dirty="0" err="1" smtClean="0">
                <a:latin typeface="Arial Unicode MS" pitchFamily="34" charset="-128"/>
              </a:rPr>
              <a:t>Kontraindikatuta</a:t>
            </a:r>
            <a:r>
              <a:rPr lang="es-ES" sz="2000" dirty="0" smtClean="0">
                <a:latin typeface="Arial Unicode MS" pitchFamily="34" charset="-128"/>
              </a:rPr>
              <a:t> </a:t>
            </a:r>
            <a:r>
              <a:rPr lang="es-ES" sz="2000" dirty="0" err="1" smtClean="0">
                <a:latin typeface="Arial Unicode MS" pitchFamily="34" charset="-128"/>
              </a:rPr>
              <a:t>dago</a:t>
            </a:r>
            <a:r>
              <a:rPr lang="es-ES" sz="2000" dirty="0" smtClean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g</a:t>
            </a:r>
            <a:r>
              <a:rPr lang="es-ES" sz="2000" dirty="0" err="1" smtClean="0">
                <a:latin typeface="Arial Unicode MS" pitchFamily="34" charset="-128"/>
              </a:rPr>
              <a:t>ibeleko</a:t>
            </a:r>
            <a:r>
              <a:rPr lang="es-ES" sz="2000" dirty="0" smtClean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gutxiegitasuna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 smtClean="0">
                <a:latin typeface="Arial Unicode MS" pitchFamily="34" charset="-128"/>
              </a:rPr>
              <a:t>dagoenean</a:t>
            </a:r>
            <a:r>
              <a:rPr lang="es-ES" sz="2000" dirty="0" smtClean="0">
                <a:latin typeface="Arial Unicode MS" pitchFamily="34" charset="-128"/>
              </a:rPr>
              <a:t>.</a:t>
            </a:r>
            <a:endParaRPr lang="es-ES" sz="2000" dirty="0">
              <a:latin typeface="Arial Unicode MS" pitchFamily="34" charset="-128"/>
            </a:endParaRPr>
          </a:p>
          <a:p>
            <a:pPr>
              <a:buClr>
                <a:schemeClr val="tx2">
                  <a:lumMod val="50000"/>
                </a:schemeClr>
              </a:buClr>
            </a:pPr>
            <a:endParaRPr lang="es-ES" sz="2000" dirty="0" smtClean="0">
              <a:latin typeface="Arial Unicode MS" pitchFamily="34" charset="-128"/>
            </a:endParaRPr>
          </a:p>
          <a:p>
            <a:pPr>
              <a:buFontTx/>
              <a:buNone/>
            </a:pPr>
            <a:endParaRPr lang="es-ES" sz="2000" dirty="0" smtClean="0"/>
          </a:p>
          <a:p>
            <a:endParaRPr lang="es-ES" sz="2000" dirty="0" smtClean="0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6648"/>
            <a:ext cx="8229600" cy="1143000"/>
          </a:xfrm>
        </p:spPr>
        <p:txBody>
          <a:bodyPr/>
          <a:lstStyle/>
          <a:p>
            <a:r>
              <a:rPr lang="es-ES" dirty="0" err="1"/>
              <a:t>Hipogluzemianteak</a:t>
            </a:r>
            <a:r>
              <a:rPr lang="es-ES" dirty="0"/>
              <a:t> </a:t>
            </a:r>
            <a:r>
              <a:rPr lang="es-ES" dirty="0" smtClean="0">
                <a:solidFill>
                  <a:schemeClr val="tx2"/>
                </a:solidFill>
                <a:latin typeface="Arial Black" pitchFamily="34" charset="0"/>
              </a:rPr>
              <a:t>(III)</a:t>
            </a:r>
            <a:endParaRPr lang="es-ES" dirty="0">
              <a:solidFill>
                <a:schemeClr val="tx2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908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idx="4294967295"/>
          </p:nvPr>
        </p:nvSpPr>
        <p:spPr bwMode="auto">
          <a:xfrm>
            <a:off x="27608" y="980728"/>
            <a:ext cx="9144000" cy="6480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lvl="0" indent="0">
              <a:buClr>
                <a:srgbClr val="4BACC6">
                  <a:lumMod val="50000"/>
                </a:srgbClr>
              </a:buClr>
              <a:buNone/>
            </a:pPr>
            <a:r>
              <a:rPr lang="el-GR" b="1" dirty="0" smtClean="0">
                <a:solidFill>
                  <a:srgbClr val="4BACC6"/>
                </a:solidFill>
                <a:latin typeface="Arial Unicode MS" pitchFamily="34" charset="-128"/>
              </a:rPr>
              <a:t>α-</a:t>
            </a:r>
            <a:r>
              <a:rPr lang="es-ES" b="1" dirty="0" err="1" smtClean="0">
                <a:solidFill>
                  <a:srgbClr val="4BACC6"/>
                </a:solidFill>
                <a:latin typeface="Arial Unicode MS" pitchFamily="34" charset="-128"/>
              </a:rPr>
              <a:t>glucosidasaren</a:t>
            </a:r>
            <a:r>
              <a:rPr lang="es-ES" b="1" dirty="0" smtClean="0">
                <a:solidFill>
                  <a:srgbClr val="4BACC6"/>
                </a:solidFill>
                <a:latin typeface="Arial Unicode MS" pitchFamily="34" charset="-128"/>
              </a:rPr>
              <a:t> </a:t>
            </a:r>
            <a:r>
              <a:rPr lang="es-ES" b="1" dirty="0" err="1" smtClean="0">
                <a:solidFill>
                  <a:srgbClr val="4BACC6"/>
                </a:solidFill>
                <a:latin typeface="Arial Unicode MS" pitchFamily="34" charset="-128"/>
              </a:rPr>
              <a:t>inhibitzaileak</a:t>
            </a:r>
            <a:r>
              <a:rPr lang="es-ES" sz="2800" b="1" dirty="0" smtClean="0">
                <a:solidFill>
                  <a:srgbClr val="4BACC6"/>
                </a:solidFill>
                <a:latin typeface="Arial Unicode MS" pitchFamily="34" charset="-128"/>
              </a:rPr>
              <a:t> </a:t>
            </a:r>
            <a:endParaRPr lang="es-ES" sz="2800" b="1" dirty="0">
              <a:solidFill>
                <a:srgbClr val="4BACC6"/>
              </a:solidFill>
              <a:latin typeface="Arial Unicode MS" pitchFamily="34" charset="-128"/>
            </a:endParaRPr>
          </a:p>
          <a:p>
            <a:pPr lvl="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s-ES" sz="2000" dirty="0" err="1">
                <a:latin typeface="Arial Unicode MS" pitchFamily="34" charset="-128"/>
              </a:rPr>
              <a:t>D</a:t>
            </a:r>
            <a:r>
              <a:rPr lang="es-ES" sz="2000" dirty="0" err="1" smtClean="0">
                <a:latin typeface="Arial Unicode MS" pitchFamily="34" charset="-128"/>
              </a:rPr>
              <a:t>osia</a:t>
            </a:r>
            <a:r>
              <a:rPr lang="es-ES" sz="2000" dirty="0" smtClean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doitzeko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 smtClean="0">
                <a:latin typeface="Arial Unicode MS" pitchFamily="34" charset="-128"/>
              </a:rPr>
              <a:t>beharrik</a:t>
            </a:r>
            <a:r>
              <a:rPr lang="es-ES" sz="2000" dirty="0" smtClean="0">
                <a:latin typeface="Arial Unicode MS" pitchFamily="34" charset="-128"/>
              </a:rPr>
              <a:t> </a:t>
            </a:r>
            <a:r>
              <a:rPr lang="es-ES" sz="2000" dirty="0" err="1" smtClean="0">
                <a:latin typeface="Arial Unicode MS" pitchFamily="34" charset="-128"/>
              </a:rPr>
              <a:t>ez</a:t>
            </a:r>
            <a:r>
              <a:rPr lang="es-ES" sz="2000" dirty="0" smtClean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gibeleko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gutxiegitasuna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duten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pazienteetan</a:t>
            </a:r>
            <a:r>
              <a:rPr lang="es-ES" sz="2000" dirty="0" smtClean="0">
                <a:latin typeface="Arial Unicode MS" pitchFamily="34" charset="-128"/>
              </a:rPr>
              <a:t>.</a:t>
            </a:r>
          </a:p>
          <a:p>
            <a:pPr marL="0" lvl="0" indent="0" algn="just">
              <a:spcAft>
                <a:spcPts val="0"/>
              </a:spcAft>
              <a:buNone/>
            </a:pPr>
            <a:r>
              <a:rPr lang="es-ES" b="1" dirty="0" err="1" smtClean="0">
                <a:solidFill>
                  <a:srgbClr val="4BACC6"/>
                </a:solidFill>
                <a:latin typeface="Arial Unicode MS" pitchFamily="34" charset="-128"/>
              </a:rPr>
              <a:t>Gliptinak</a:t>
            </a:r>
            <a:r>
              <a:rPr lang="es-ES" b="1" dirty="0" smtClean="0">
                <a:solidFill>
                  <a:srgbClr val="4BACC6"/>
                </a:solidFill>
                <a:latin typeface="Arial Unicode MS" pitchFamily="34" charset="-128"/>
              </a:rPr>
              <a:t>  </a:t>
            </a:r>
            <a:endParaRPr lang="es-ES" b="1" dirty="0">
              <a:solidFill>
                <a:srgbClr val="4BACC6"/>
              </a:solidFill>
              <a:latin typeface="Arial Unicode MS" pitchFamily="34" charset="-128"/>
            </a:endParaRPr>
          </a:p>
          <a:p>
            <a:pPr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s-ES" sz="2000" b="1" dirty="0" err="1">
                <a:solidFill>
                  <a:schemeClr val="tx2"/>
                </a:solidFill>
                <a:latin typeface="Arial Unicode MS" pitchFamily="34" charset="-128"/>
              </a:rPr>
              <a:t>Linagliptina</a:t>
            </a:r>
            <a:r>
              <a:rPr lang="es-ES" sz="2000" b="1" dirty="0">
                <a:solidFill>
                  <a:schemeClr val="tx2"/>
                </a:solidFill>
                <a:latin typeface="Arial Unicode MS" pitchFamily="34" charset="-128"/>
              </a:rPr>
              <a:t>: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Dosia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doitzeko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beharrik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ez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gibeleko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 smtClean="0">
                <a:latin typeface="Arial Unicode MS" pitchFamily="34" charset="-128"/>
              </a:rPr>
              <a:t>gutxiegitasunean</a:t>
            </a:r>
            <a:r>
              <a:rPr lang="es-ES" sz="2000" dirty="0" smtClean="0">
                <a:latin typeface="Arial Unicode MS" pitchFamily="34" charset="-128"/>
              </a:rPr>
              <a:t>.</a:t>
            </a:r>
            <a:endParaRPr lang="es-ES" sz="2000" dirty="0">
              <a:latin typeface="Arial Unicode MS" pitchFamily="34" charset="-128"/>
            </a:endParaRPr>
          </a:p>
          <a:p>
            <a:pPr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s-ES" sz="2000" b="1" dirty="0" err="1" smtClean="0">
                <a:solidFill>
                  <a:schemeClr val="tx2"/>
                </a:solidFill>
                <a:latin typeface="Arial Unicode MS" pitchFamily="34" charset="-128"/>
              </a:rPr>
              <a:t>Alogliptina</a:t>
            </a:r>
            <a:r>
              <a:rPr lang="es-ES" sz="2000" b="1" dirty="0">
                <a:solidFill>
                  <a:schemeClr val="tx2"/>
                </a:solidFill>
                <a:latin typeface="Arial Unicode MS" pitchFamily="34" charset="-128"/>
              </a:rPr>
              <a:t>, </a:t>
            </a:r>
            <a:r>
              <a:rPr lang="es-ES" sz="2000" b="1" dirty="0" err="1">
                <a:solidFill>
                  <a:schemeClr val="tx2"/>
                </a:solidFill>
                <a:latin typeface="Arial Unicode MS" pitchFamily="34" charset="-128"/>
              </a:rPr>
              <a:t>saxagliptina</a:t>
            </a:r>
            <a:r>
              <a:rPr lang="es-ES" sz="2000" b="1" dirty="0">
                <a:solidFill>
                  <a:schemeClr val="tx2"/>
                </a:solidFill>
                <a:latin typeface="Arial Unicode MS" pitchFamily="34" charset="-128"/>
              </a:rPr>
              <a:t> y </a:t>
            </a:r>
            <a:r>
              <a:rPr lang="es-ES" sz="2000" b="1" dirty="0" err="1">
                <a:solidFill>
                  <a:schemeClr val="tx2"/>
                </a:solidFill>
                <a:latin typeface="Arial Unicode MS" pitchFamily="34" charset="-128"/>
              </a:rPr>
              <a:t>sitagliptina</a:t>
            </a:r>
            <a:r>
              <a:rPr lang="es-ES" sz="2000" b="1" dirty="0">
                <a:solidFill>
                  <a:schemeClr val="tx2"/>
                </a:solidFill>
                <a:latin typeface="Arial Unicode MS" pitchFamily="34" charset="-128"/>
              </a:rPr>
              <a:t>: </a:t>
            </a:r>
            <a:r>
              <a:rPr lang="es-ES" sz="2000" dirty="0" err="1">
                <a:latin typeface="Arial Unicode MS" pitchFamily="34" charset="-128"/>
              </a:rPr>
              <a:t>Dosia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doitzeko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beharrik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ez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gibeleko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gutxiegitasun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 smtClean="0">
                <a:latin typeface="Arial Unicode MS" pitchFamily="34" charset="-128"/>
              </a:rPr>
              <a:t>arin-moderatuan</a:t>
            </a:r>
            <a:r>
              <a:rPr lang="es-ES" sz="2000" dirty="0">
                <a:latin typeface="Arial Unicode MS" pitchFamily="34" charset="-128"/>
              </a:rPr>
              <a:t>. Ez </a:t>
            </a:r>
            <a:r>
              <a:rPr lang="es-ES" sz="2000" dirty="0" err="1">
                <a:latin typeface="Arial Unicode MS" pitchFamily="34" charset="-128"/>
              </a:rPr>
              <a:t>dira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gomendatzen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gibeleko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gutxiegitasuna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larria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denean</a:t>
            </a:r>
            <a:r>
              <a:rPr lang="es-ES" sz="2000" dirty="0" smtClean="0">
                <a:latin typeface="Arial Unicode MS" pitchFamily="34" charset="-128"/>
              </a:rPr>
              <a:t>.</a:t>
            </a:r>
          </a:p>
          <a:p>
            <a:pPr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s-ES" sz="2000" b="1" dirty="0" err="1" smtClean="0">
                <a:solidFill>
                  <a:schemeClr val="tx2"/>
                </a:solidFill>
                <a:latin typeface="Arial Unicode MS" pitchFamily="34" charset="-128"/>
              </a:rPr>
              <a:t>Vildagliptina</a:t>
            </a:r>
            <a:r>
              <a:rPr lang="es-ES" sz="2000" b="1" dirty="0">
                <a:solidFill>
                  <a:schemeClr val="tx2"/>
                </a:solidFill>
                <a:latin typeface="Arial Unicode MS" pitchFamily="34" charset="-128"/>
              </a:rPr>
              <a:t>: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ez</a:t>
            </a:r>
            <a:r>
              <a:rPr lang="es-ES" sz="2000" dirty="0">
                <a:latin typeface="Arial Unicode MS" pitchFamily="34" charset="-128"/>
              </a:rPr>
              <a:t> da </a:t>
            </a:r>
            <a:r>
              <a:rPr lang="es-ES" sz="2000" dirty="0" err="1">
                <a:latin typeface="Arial Unicode MS" pitchFamily="34" charset="-128"/>
              </a:rPr>
              <a:t>erabili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behar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gibeleko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gutxiegitasuna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duten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 smtClean="0">
                <a:latin typeface="Arial Unicode MS" pitchFamily="34" charset="-128"/>
              </a:rPr>
              <a:t>pazienteetan</a:t>
            </a:r>
            <a:r>
              <a:rPr lang="es-ES" sz="2000" dirty="0" smtClean="0">
                <a:latin typeface="Arial Unicode MS" pitchFamily="34" charset="-128"/>
              </a:rPr>
              <a:t>, </a:t>
            </a:r>
            <a:r>
              <a:rPr lang="es-ES" sz="2000" dirty="0" err="1" smtClean="0">
                <a:latin typeface="Arial Unicode MS" pitchFamily="34" charset="-128"/>
              </a:rPr>
              <a:t>baldin</a:t>
            </a:r>
            <a:r>
              <a:rPr lang="es-ES" sz="2000" dirty="0" smtClean="0">
                <a:latin typeface="Arial Unicode MS" pitchFamily="34" charset="-128"/>
              </a:rPr>
              <a:t> ALT-en </a:t>
            </a:r>
            <a:r>
              <a:rPr lang="es-ES" sz="2000" dirty="0" err="1" smtClean="0">
                <a:latin typeface="Arial Unicode MS" pitchFamily="34" charset="-128"/>
              </a:rPr>
              <a:t>edo</a:t>
            </a:r>
            <a:r>
              <a:rPr lang="es-ES" sz="2000" dirty="0" smtClean="0">
                <a:latin typeface="Arial Unicode MS" pitchFamily="34" charset="-128"/>
              </a:rPr>
              <a:t> </a:t>
            </a:r>
            <a:r>
              <a:rPr lang="es-ES" sz="2000" dirty="0" err="1" smtClean="0">
                <a:latin typeface="Arial Unicode MS" pitchFamily="34" charset="-128"/>
              </a:rPr>
              <a:t>aspartato</a:t>
            </a:r>
            <a:r>
              <a:rPr lang="es-ES" sz="2000" dirty="0" smtClean="0">
                <a:latin typeface="Arial Unicode MS" pitchFamily="34" charset="-128"/>
              </a:rPr>
              <a:t> </a:t>
            </a:r>
            <a:r>
              <a:rPr lang="es-ES" sz="2000" dirty="0" err="1" smtClean="0">
                <a:latin typeface="Arial Unicode MS" pitchFamily="34" charset="-128"/>
              </a:rPr>
              <a:t>aminotransferasen</a:t>
            </a:r>
            <a:r>
              <a:rPr lang="es-ES" sz="2000" dirty="0" smtClean="0">
                <a:latin typeface="Arial Unicode MS" pitchFamily="34" charset="-128"/>
              </a:rPr>
              <a:t> (AST) </a:t>
            </a:r>
            <a:r>
              <a:rPr lang="es-ES" sz="2000" dirty="0" err="1" smtClean="0">
                <a:latin typeface="Arial Unicode MS" pitchFamily="34" charset="-128"/>
              </a:rPr>
              <a:t>oinarrizko</a:t>
            </a:r>
            <a:r>
              <a:rPr lang="es-ES" sz="2000" dirty="0" smtClean="0">
                <a:latin typeface="Arial Unicode MS" pitchFamily="34" charset="-128"/>
              </a:rPr>
              <a:t> </a:t>
            </a:r>
            <a:r>
              <a:rPr lang="es-ES" sz="2000" dirty="0" err="1" smtClean="0">
                <a:latin typeface="Arial Unicode MS" pitchFamily="34" charset="-128"/>
              </a:rPr>
              <a:t>balioa</a:t>
            </a:r>
            <a:r>
              <a:rPr lang="es-ES" sz="2000" dirty="0" smtClean="0">
                <a:latin typeface="Arial Unicode MS" pitchFamily="34" charset="-128"/>
              </a:rPr>
              <a:t> </a:t>
            </a:r>
            <a:r>
              <a:rPr lang="es-ES" sz="2000" dirty="0">
                <a:latin typeface="Arial Unicode MS" pitchFamily="34" charset="-128"/>
              </a:rPr>
              <a:t>&gt;3 </a:t>
            </a:r>
            <a:r>
              <a:rPr lang="es-ES" sz="2000" dirty="0" smtClean="0">
                <a:latin typeface="Arial Unicode MS" pitchFamily="34" charset="-128"/>
              </a:rPr>
              <a:t>x NGM </a:t>
            </a:r>
            <a:r>
              <a:rPr lang="es-ES" sz="2000" dirty="0" err="1" smtClean="0">
                <a:latin typeface="Arial Unicode MS" pitchFamily="34" charset="-128"/>
              </a:rPr>
              <a:t>bada</a:t>
            </a:r>
            <a:r>
              <a:rPr lang="es-ES" sz="2000" dirty="0">
                <a:latin typeface="Arial Unicode MS" pitchFamily="34" charset="-128"/>
              </a:rPr>
              <a:t>. </a:t>
            </a:r>
            <a:r>
              <a:rPr lang="es-ES" sz="2000" dirty="0" err="1">
                <a:latin typeface="Arial Unicode MS" pitchFamily="34" charset="-128"/>
              </a:rPr>
              <a:t>Populazio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orokorrean</a:t>
            </a:r>
            <a:r>
              <a:rPr lang="es-ES" sz="2000" dirty="0">
                <a:latin typeface="Arial Unicode MS" pitchFamily="34" charset="-128"/>
              </a:rPr>
              <a:t>, </a:t>
            </a:r>
            <a:r>
              <a:rPr lang="es-ES" sz="2000" dirty="0" err="1">
                <a:latin typeface="Arial Unicode MS" pitchFamily="34" charset="-128"/>
              </a:rPr>
              <a:t>gibelaren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funtzioaren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hasierako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kontrolak</a:t>
            </a:r>
            <a:r>
              <a:rPr lang="es-ES" sz="2000" dirty="0">
                <a:latin typeface="Arial Unicode MS" pitchFamily="34" charset="-128"/>
              </a:rPr>
              <a:t> eta </a:t>
            </a:r>
            <a:r>
              <a:rPr lang="es-ES" sz="2000" dirty="0" err="1">
                <a:latin typeface="Arial Unicode MS" pitchFamily="34" charset="-128"/>
              </a:rPr>
              <a:t>monitorizazioa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egin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behar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dira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tratamenduan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zehar</a:t>
            </a:r>
            <a:r>
              <a:rPr lang="es-ES" sz="2000" dirty="0">
                <a:latin typeface="Arial Unicode MS" pitchFamily="34" charset="-128"/>
              </a:rPr>
              <a:t>, eta </a:t>
            </a:r>
            <a:r>
              <a:rPr lang="es-ES" sz="2000" dirty="0" err="1">
                <a:latin typeface="Arial Unicode MS" pitchFamily="34" charset="-128"/>
              </a:rPr>
              <a:t>tratamendua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eten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smtClean="0">
                <a:latin typeface="Arial Unicode MS" pitchFamily="34" charset="-128"/>
              </a:rPr>
              <a:t> </a:t>
            </a:r>
            <a:r>
              <a:rPr lang="es-ES" sz="2000" dirty="0" err="1" smtClean="0">
                <a:latin typeface="Arial Unicode MS" pitchFamily="34" charset="-128"/>
              </a:rPr>
              <a:t>baldin</a:t>
            </a:r>
            <a:r>
              <a:rPr lang="es-ES" sz="2000" dirty="0" smtClean="0">
                <a:latin typeface="Arial Unicode MS" pitchFamily="34" charset="-128"/>
              </a:rPr>
              <a:t> ALT </a:t>
            </a:r>
            <a:r>
              <a:rPr lang="es-ES" sz="2000" dirty="0" err="1" smtClean="0">
                <a:latin typeface="Arial Unicode MS" pitchFamily="34" charset="-128"/>
              </a:rPr>
              <a:t>edo</a:t>
            </a:r>
            <a:r>
              <a:rPr lang="es-ES" sz="2000" dirty="0" smtClean="0">
                <a:latin typeface="Arial Unicode MS" pitchFamily="34" charset="-128"/>
              </a:rPr>
              <a:t> </a:t>
            </a:r>
            <a:r>
              <a:rPr lang="es-ES" sz="2000" dirty="0">
                <a:latin typeface="Arial Unicode MS" pitchFamily="34" charset="-128"/>
              </a:rPr>
              <a:t>AST &gt; 3 </a:t>
            </a:r>
            <a:r>
              <a:rPr lang="es-ES" sz="2000" dirty="0" smtClean="0">
                <a:latin typeface="Arial Unicode MS" pitchFamily="34" charset="-128"/>
              </a:rPr>
              <a:t>x NGM </a:t>
            </a:r>
            <a:r>
              <a:rPr lang="es-ES" sz="2000" dirty="0" err="1" smtClean="0">
                <a:latin typeface="Arial Unicode MS" pitchFamily="34" charset="-128"/>
              </a:rPr>
              <a:t>badira</a:t>
            </a:r>
            <a:r>
              <a:rPr lang="es-ES" sz="2000" dirty="0" smtClean="0">
                <a:latin typeface="Arial Unicode MS" pitchFamily="34" charset="-128"/>
              </a:rPr>
              <a:t>.</a:t>
            </a:r>
            <a:endParaRPr lang="es-ES" sz="2000" dirty="0">
              <a:latin typeface="Arial Unicode MS" pitchFamily="34" charset="-128"/>
            </a:endParaRPr>
          </a:p>
          <a:p>
            <a:pPr>
              <a:buClr>
                <a:schemeClr val="tx2">
                  <a:lumMod val="50000"/>
                </a:schemeClr>
              </a:buClr>
            </a:pPr>
            <a:endParaRPr lang="es-ES" sz="1800" dirty="0" smtClean="0">
              <a:latin typeface="Arial Unicode MS" pitchFamily="34" charset="-128"/>
            </a:endParaRPr>
          </a:p>
          <a:p>
            <a:pPr>
              <a:buFontTx/>
              <a:buNone/>
            </a:pPr>
            <a:endParaRPr lang="es-ES" sz="2000" dirty="0" smtClean="0"/>
          </a:p>
          <a:p>
            <a:endParaRPr lang="es-ES" sz="2000" dirty="0" smtClean="0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6648"/>
            <a:ext cx="8229600" cy="1143000"/>
          </a:xfrm>
        </p:spPr>
        <p:txBody>
          <a:bodyPr/>
          <a:lstStyle/>
          <a:p>
            <a:r>
              <a:rPr lang="es-ES" dirty="0" err="1" smtClean="0"/>
              <a:t>Hipogluzemianteak</a:t>
            </a:r>
            <a:r>
              <a:rPr lang="es-ES" dirty="0" smtClean="0"/>
              <a:t> </a:t>
            </a:r>
            <a:r>
              <a:rPr lang="es-ES" dirty="0" smtClean="0">
                <a:solidFill>
                  <a:schemeClr val="tx2"/>
                </a:solidFill>
                <a:latin typeface="Arial Black" pitchFamily="34" charset="0"/>
              </a:rPr>
              <a:t>(IV)</a:t>
            </a:r>
            <a:endParaRPr lang="es-ES" dirty="0">
              <a:solidFill>
                <a:schemeClr val="tx2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9351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nawMmTpcdlbfMFoGopqk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bPzgoGZ8qpD1tJ3F4ATwbP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6Gj9T9JaIbWbW0vWgijGW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uyARmSBo90MXppUFASZUUO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sKhi5dC2cZkLXKsAcNKVb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YCToOdBRTho2reSUHAN92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nawMmTpcdlbfMFoGopqk5"/>
</p:tagLst>
</file>

<file path=ppt/theme/theme1.xml><?xml version="1.0" encoding="utf-8"?>
<a:theme xmlns:a="http://schemas.openxmlformats.org/drawingml/2006/main" name="3_Diseño personalizado">
  <a:themeElements>
    <a:clrScheme name="Personalizado 2">
      <a:dk1>
        <a:sysClr val="windowText" lastClr="000000"/>
      </a:dk1>
      <a:lt1>
        <a:sysClr val="window" lastClr="FFFFFF"/>
      </a:lt1>
      <a:dk2>
        <a:srgbClr val="4BACC6"/>
      </a:dk2>
      <a:lt2>
        <a:srgbClr val="EEECE1"/>
      </a:lt2>
      <a:accent1>
        <a:srgbClr val="31859B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2850</TotalTime>
  <Words>2220</Words>
  <Application>Microsoft Office PowerPoint</Application>
  <PresentationFormat>Presentación en pantalla (4:3)</PresentationFormat>
  <Paragraphs>164</Paragraphs>
  <Slides>28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28</vt:i4>
      </vt:variant>
    </vt:vector>
  </HeadingPairs>
  <TitlesOfParts>
    <vt:vector size="29" baseType="lpstr">
      <vt:lpstr>3_Diseño personalizado</vt:lpstr>
      <vt:lpstr> MEDIKAMENTUAK NOLA ERABILI GIBELEKO GAIXOTASUN KRONIKOAN    25 Lib; 6 zk. 2017</vt:lpstr>
      <vt:lpstr>Aurkibidea</vt:lpstr>
      <vt:lpstr>Sarrera (I)</vt:lpstr>
      <vt:lpstr>Sarrera (II)</vt:lpstr>
      <vt:lpstr>Ohar orokorrak</vt:lpstr>
      <vt:lpstr>Hipogluzemianteak (I)</vt:lpstr>
      <vt:lpstr>Hipogluzemianteak (II)</vt:lpstr>
      <vt:lpstr>Hipogluzemianteak (III)</vt:lpstr>
      <vt:lpstr>Hipogluzemianteak (IV)</vt:lpstr>
      <vt:lpstr>Hipogluzemianteak (V)</vt:lpstr>
      <vt:lpstr>Hipolipemianteak (I)</vt:lpstr>
      <vt:lpstr>Hipolipemianteak (II)</vt:lpstr>
      <vt:lpstr>Hipolipemianteak (III)</vt:lpstr>
      <vt:lpstr>Antihipertentsiboak (I)</vt:lpstr>
      <vt:lpstr>Antihipertentsiboak (II)</vt:lpstr>
      <vt:lpstr>Antihipertentsiboak (III)</vt:lpstr>
      <vt:lpstr>Antihipertentsiboak (IV)</vt:lpstr>
      <vt:lpstr>Analgesikoak (I)</vt:lpstr>
      <vt:lpstr>Analgesikoak (II)</vt:lpstr>
      <vt:lpstr>Analgesikoak (III)</vt:lpstr>
      <vt:lpstr>Analgesikoak (IV)</vt:lpstr>
      <vt:lpstr>Analgesikoak (V)</vt:lpstr>
      <vt:lpstr>Antsiolitikoak-Hipnotikoak (Bentzodiazepinak)</vt:lpstr>
      <vt:lpstr>Presentación de PowerPoint</vt:lpstr>
      <vt:lpstr>Presentación de PowerPoint</vt:lpstr>
      <vt:lpstr>Presentación de PowerPoint</vt:lpstr>
      <vt:lpstr>Presentación de PowerPoint</vt:lpstr>
      <vt:lpstr>Informazio gehiago eta bibliografia…</vt:lpstr>
    </vt:vector>
  </TitlesOfParts>
  <Company>N.G.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INFAC Información Farmacoterapéutica</dc:title>
  <dc:creator>COMITE REDACCION INFAC</dc:creator>
  <cp:lastModifiedBy>Aizpurua Imaz, Iñigo</cp:lastModifiedBy>
  <cp:revision>373</cp:revision>
  <cp:lastPrinted>2017-10-09T10:11:45Z</cp:lastPrinted>
  <dcterms:created xsi:type="dcterms:W3CDTF">2007-11-13T08:52:06Z</dcterms:created>
  <dcterms:modified xsi:type="dcterms:W3CDTF">2017-10-13T07:39:26Z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Google.Documents.DocumentId">
    <vt:lpwstr>160ivq7-8rTnREubEONBuH9j9k92nA21cNajGSl9HSP4</vt:lpwstr>
  </property>
  <property fmtid="{D5CDD505-2E9C-101B-9397-08002B2CF9AE}" pid="3" name="Google.Documents.RevisionId">
    <vt:lpwstr>12863737458791287082</vt:lpwstr>
  </property>
  <property fmtid="{D5CDD505-2E9C-101B-9397-08002B2CF9AE}" pid="4" name="Google.Documents.PreviousRevisionId">
    <vt:lpwstr>12445244904266056390</vt:lpwstr>
  </property>
  <property fmtid="{D5CDD505-2E9C-101B-9397-08002B2CF9AE}" pid="5" name="Google.Documents.PluginVersion">
    <vt:lpwstr>2.0.2026.3768</vt:lpwstr>
  </property>
  <property fmtid="{D5CDD505-2E9C-101B-9397-08002B2CF9AE}" pid="6" name="Google.Documents.MergeIncapabilityFlags">
    <vt:i4>0</vt:i4>
  </property>
  <property fmtid="{D5CDD505-2E9C-101B-9397-08002B2CF9AE}" pid="7" name="Google.Documents.Tracking">
    <vt:lpwstr>true</vt:lpwstr>
  </property>
</Properties>
</file>